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5">
  <p:sldMasterIdLst>
    <p:sldMasterId id="2147483648" r:id="rId1"/>
  </p:sldMasterIdLst>
  <p:notesMasterIdLst>
    <p:notesMasterId r:id="rId10"/>
  </p:notesMasterIdLst>
  <p:sldIdLst>
    <p:sldId id="267" r:id="rId2"/>
    <p:sldId id="258" r:id="rId3"/>
    <p:sldId id="259" r:id="rId4"/>
    <p:sldId id="260" r:id="rId5"/>
    <p:sldId id="261" r:id="rId6"/>
    <p:sldId id="262" r:id="rId7"/>
    <p:sldId id="263" r:id="rId8"/>
    <p:sldId id="266" r:id="rId9"/>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120">
          <p15:clr>
            <a:srgbClr val="A4A3A4"/>
          </p15:clr>
        </p15:guide>
        <p15:guide id="2" orient="horz" pos="353">
          <p15:clr>
            <a:srgbClr val="A4A3A4"/>
          </p15:clr>
        </p15:guide>
        <p15:guide id="3" orient="horz" pos="5887">
          <p15:clr>
            <a:srgbClr val="A4A3A4"/>
          </p15:clr>
        </p15:guide>
        <p15:guide id="4" pos="2160">
          <p15:clr>
            <a:srgbClr val="A4A3A4"/>
          </p15:clr>
        </p15:guide>
        <p15:guide id="5" pos="210">
          <p15:clr>
            <a:srgbClr val="A4A3A4"/>
          </p15:clr>
        </p15:guide>
        <p15:guide id="6" pos="4110">
          <p15:clr>
            <a:srgbClr val="A4A3A4"/>
          </p15:clr>
        </p15:guide>
        <p15:guide id="7" pos="11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99"/>
    <a:srgbClr val="FF00FF"/>
    <a:srgbClr val="3366FF"/>
    <a:srgbClr val="FF5050"/>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16" autoAdjust="0"/>
    <p:restoredTop sz="94622" autoAdjust="0"/>
  </p:normalViewPr>
  <p:slideViewPr>
    <p:cSldViewPr showGuides="1">
      <p:cViewPr>
        <p:scale>
          <a:sx n="50" d="100"/>
          <a:sy n="50" d="100"/>
        </p:scale>
        <p:origin x="-3132" y="-522"/>
      </p:cViewPr>
      <p:guideLst>
        <p:guide orient="horz" pos="3120"/>
        <p:guide orient="horz" pos="353"/>
        <p:guide orient="horz" pos="5887"/>
        <p:guide pos="2160"/>
        <p:guide pos="210"/>
        <p:guide pos="4110"/>
        <p:guide pos="119"/>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9A2098A0-DD90-4280-B427-424EC6DDFE6E}" type="datetimeFigureOut">
              <a:rPr kumimoji="1" lang="ja-JP" altLang="en-US" smtClean="0"/>
              <a:t>2017/7/28</a:t>
            </a:fld>
            <a:endParaRPr kumimoji="1" lang="ja-JP" altLang="en-US"/>
          </a:p>
        </p:txBody>
      </p:sp>
      <p:sp>
        <p:nvSpPr>
          <p:cNvPr id="4" name="スライド イメージ プレースホルダー 3"/>
          <p:cNvSpPr>
            <a:spLocks noGrp="1" noRot="1" noChangeAspect="1"/>
          </p:cNvSpPr>
          <p:nvPr>
            <p:ph type="sldImg" idx="2"/>
          </p:nvPr>
        </p:nvSpPr>
        <p:spPr>
          <a:xfrm>
            <a:off x="2087563" y="739775"/>
            <a:ext cx="2560637"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2AD4FBFF-8706-4CBF-99F2-596716BAE009}" type="slidenum">
              <a:rPr kumimoji="1" lang="ja-JP" altLang="en-US" smtClean="0"/>
              <a:t>‹#›</a:t>
            </a:fld>
            <a:endParaRPr kumimoji="1" lang="ja-JP" altLang="en-US"/>
          </a:p>
        </p:txBody>
      </p:sp>
    </p:spTree>
    <p:extLst>
      <p:ext uri="{BB962C8B-B14F-4D97-AF65-F5344CB8AC3E}">
        <p14:creationId xmlns:p14="http://schemas.microsoft.com/office/powerpoint/2010/main" val="113189613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AD4FBFF-8706-4CBF-99F2-596716BAE009}" type="slidenum">
              <a:rPr kumimoji="1" lang="ja-JP" altLang="en-US" smtClean="0"/>
              <a:t>2</a:t>
            </a:fld>
            <a:endParaRPr kumimoji="1" lang="ja-JP" altLang="en-US" dirty="0"/>
          </a:p>
        </p:txBody>
      </p:sp>
    </p:spTree>
    <p:extLst>
      <p:ext uri="{BB962C8B-B14F-4D97-AF65-F5344CB8AC3E}">
        <p14:creationId xmlns:p14="http://schemas.microsoft.com/office/powerpoint/2010/main" val="2955002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8B7183-D6B7-4E43-AB9D-9B1E31A18827}" type="slidenum">
              <a:rPr kumimoji="1" lang="ja-JP" altLang="en-US" smtClean="0"/>
              <a:t>‹#›</a:t>
            </a:fld>
            <a:endParaRPr kumimoji="1" lang="ja-JP" altLang="en-US"/>
          </a:p>
        </p:txBody>
      </p:sp>
    </p:spTree>
    <p:extLst>
      <p:ext uri="{BB962C8B-B14F-4D97-AF65-F5344CB8AC3E}">
        <p14:creationId xmlns:p14="http://schemas.microsoft.com/office/powerpoint/2010/main" val="2290525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8B7183-D6B7-4E43-AB9D-9B1E31A18827}" type="slidenum">
              <a:rPr kumimoji="1" lang="ja-JP" altLang="en-US" smtClean="0"/>
              <a:t>‹#›</a:t>
            </a:fld>
            <a:endParaRPr kumimoji="1" lang="ja-JP" altLang="en-US"/>
          </a:p>
        </p:txBody>
      </p:sp>
    </p:spTree>
    <p:extLst>
      <p:ext uri="{BB962C8B-B14F-4D97-AF65-F5344CB8AC3E}">
        <p14:creationId xmlns:p14="http://schemas.microsoft.com/office/powerpoint/2010/main" val="518108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7"/>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8B7183-D6B7-4E43-AB9D-9B1E31A18827}" type="slidenum">
              <a:rPr kumimoji="1" lang="ja-JP" altLang="en-US" smtClean="0"/>
              <a:t>‹#›</a:t>
            </a:fld>
            <a:endParaRPr kumimoji="1" lang="ja-JP" altLang="en-US"/>
          </a:p>
        </p:txBody>
      </p:sp>
    </p:spTree>
    <p:extLst>
      <p:ext uri="{BB962C8B-B14F-4D97-AF65-F5344CB8AC3E}">
        <p14:creationId xmlns:p14="http://schemas.microsoft.com/office/powerpoint/2010/main" val="508233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a:xfrm>
            <a:off x="2628900" y="9514354"/>
            <a:ext cx="1600200" cy="527402"/>
          </a:xfrm>
        </p:spPr>
        <p:txBody>
          <a:bodyPr/>
          <a:lstStyle>
            <a:lvl1pPr algn="ctr">
              <a:defRPr>
                <a:solidFill>
                  <a:schemeClr val="tx1">
                    <a:lumMod val="50000"/>
                    <a:lumOff val="50000"/>
                  </a:schemeClr>
                </a:solidFill>
                <a:latin typeface="Verdana" pitchFamily="34" charset="0"/>
                <a:cs typeface="Verdana" pitchFamily="34" charset="0"/>
              </a:defRPr>
            </a:lvl1pPr>
          </a:lstStyle>
          <a:p>
            <a:fld id="{168B7183-D6B7-4E43-AB9D-9B1E31A18827}" type="slidenum">
              <a:rPr lang="ja-JP" altLang="en-US" smtClean="0"/>
              <a:pPr/>
              <a:t>‹#›</a:t>
            </a:fld>
            <a:endParaRPr lang="ja-JP" altLang="en-US"/>
          </a:p>
        </p:txBody>
      </p:sp>
      <p:pic>
        <p:nvPicPr>
          <p:cNvPr id="7" name="Picture 12" descr="関連画像"/>
          <p:cNvPicPr>
            <a:picLocks noChangeAspect="1" noChangeArrowheads="1"/>
          </p:cNvPicPr>
          <p:nvPr userDrawn="1"/>
        </p:nvPicPr>
        <p:blipFill>
          <a:blip r:embed="rId2">
            <a:extLst>
              <a:ext uri="{BEBA8EAE-BF5A-486C-A8C5-ECC9F3942E4B}">
                <a14:imgProps xmlns:a14="http://schemas.microsoft.com/office/drawing/2010/main">
                  <a14:imgLayer r:embed="rId3">
                    <a14:imgEffect>
                      <a14:colorTemperature colorTemp="8800"/>
                    </a14:imgEffect>
                  </a14:imgLayer>
                </a14:imgProps>
              </a:ext>
              <a:ext uri="{28A0092B-C50C-407E-A947-70E740481C1C}">
                <a14:useLocalDpi xmlns:a14="http://schemas.microsoft.com/office/drawing/2010/main" val="0"/>
              </a:ext>
            </a:extLst>
          </a:blip>
          <a:srcRect/>
          <a:stretch>
            <a:fillRect/>
          </a:stretch>
        </p:blipFill>
        <p:spPr bwMode="auto">
          <a:xfrm>
            <a:off x="0" y="-15552"/>
            <a:ext cx="6858000" cy="32797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2" descr="関連画像"/>
          <p:cNvPicPr>
            <a:picLocks noChangeAspect="1" noChangeArrowheads="1"/>
          </p:cNvPicPr>
          <p:nvPr userDrawn="1"/>
        </p:nvPicPr>
        <p:blipFill rotWithShape="1">
          <a:blip r:embed="rId4" cstate="print">
            <a:extLst>
              <a:ext uri="{BEBA8EAE-BF5A-486C-A8C5-ECC9F3942E4B}">
                <a14:imgProps xmlns:a14="http://schemas.microsoft.com/office/drawing/2010/main">
                  <a14:imgLayer r:embed="rId5">
                    <a14:imgEffect>
                      <a14:colorTemperature colorTemp="8800"/>
                    </a14:imgEffect>
                  </a14:imgLayer>
                </a14:imgProps>
              </a:ext>
              <a:ext uri="{28A0092B-C50C-407E-A947-70E740481C1C}">
                <a14:useLocalDpi xmlns:a14="http://schemas.microsoft.com/office/drawing/2010/main" val="0"/>
              </a:ext>
            </a:extLst>
          </a:blip>
          <a:srcRect/>
          <a:stretch/>
        </p:blipFill>
        <p:spPr bwMode="auto">
          <a:xfrm>
            <a:off x="0" y="9478064"/>
            <a:ext cx="6858000" cy="1554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0610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8B7183-D6B7-4E43-AB9D-9B1E31A18827}" type="slidenum">
              <a:rPr kumimoji="1" lang="ja-JP" altLang="en-US" smtClean="0"/>
              <a:t>‹#›</a:t>
            </a:fld>
            <a:endParaRPr kumimoji="1" lang="ja-JP" altLang="en-US"/>
          </a:p>
        </p:txBody>
      </p:sp>
    </p:spTree>
    <p:extLst>
      <p:ext uri="{BB962C8B-B14F-4D97-AF65-F5344CB8AC3E}">
        <p14:creationId xmlns:p14="http://schemas.microsoft.com/office/powerpoint/2010/main" val="4101177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8B7183-D6B7-4E43-AB9D-9B1E31A18827}" type="slidenum">
              <a:rPr kumimoji="1" lang="ja-JP" altLang="en-US" smtClean="0"/>
              <a:t>‹#›</a:t>
            </a:fld>
            <a:endParaRPr kumimoji="1" lang="ja-JP" altLang="en-US"/>
          </a:p>
        </p:txBody>
      </p:sp>
    </p:spTree>
    <p:extLst>
      <p:ext uri="{BB962C8B-B14F-4D97-AF65-F5344CB8AC3E}">
        <p14:creationId xmlns:p14="http://schemas.microsoft.com/office/powerpoint/2010/main" val="2048601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68B7183-D6B7-4E43-AB9D-9B1E31A18827}" type="slidenum">
              <a:rPr kumimoji="1" lang="ja-JP" altLang="en-US" smtClean="0"/>
              <a:t>‹#›</a:t>
            </a:fld>
            <a:endParaRPr kumimoji="1" lang="ja-JP" altLang="en-US"/>
          </a:p>
        </p:txBody>
      </p:sp>
    </p:spTree>
    <p:extLst>
      <p:ext uri="{BB962C8B-B14F-4D97-AF65-F5344CB8AC3E}">
        <p14:creationId xmlns:p14="http://schemas.microsoft.com/office/powerpoint/2010/main" val="4129441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68B7183-D6B7-4E43-AB9D-9B1E31A18827}" type="slidenum">
              <a:rPr kumimoji="1" lang="ja-JP" altLang="en-US" smtClean="0"/>
              <a:t>‹#›</a:t>
            </a:fld>
            <a:endParaRPr kumimoji="1" lang="ja-JP" altLang="en-US"/>
          </a:p>
        </p:txBody>
      </p:sp>
    </p:spTree>
    <p:extLst>
      <p:ext uri="{BB962C8B-B14F-4D97-AF65-F5344CB8AC3E}">
        <p14:creationId xmlns:p14="http://schemas.microsoft.com/office/powerpoint/2010/main" val="897836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68B7183-D6B7-4E43-AB9D-9B1E31A18827}" type="slidenum">
              <a:rPr kumimoji="1" lang="ja-JP" altLang="en-US" smtClean="0"/>
              <a:t>‹#›</a:t>
            </a:fld>
            <a:endParaRPr kumimoji="1" lang="ja-JP" altLang="en-US"/>
          </a:p>
        </p:txBody>
      </p:sp>
    </p:spTree>
    <p:extLst>
      <p:ext uri="{BB962C8B-B14F-4D97-AF65-F5344CB8AC3E}">
        <p14:creationId xmlns:p14="http://schemas.microsoft.com/office/powerpoint/2010/main" val="577340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8B7183-D6B7-4E43-AB9D-9B1E31A18827}" type="slidenum">
              <a:rPr kumimoji="1" lang="ja-JP" altLang="en-US" smtClean="0"/>
              <a:t>‹#›</a:t>
            </a:fld>
            <a:endParaRPr kumimoji="1" lang="ja-JP" altLang="en-US"/>
          </a:p>
        </p:txBody>
      </p:sp>
    </p:spTree>
    <p:extLst>
      <p:ext uri="{BB962C8B-B14F-4D97-AF65-F5344CB8AC3E}">
        <p14:creationId xmlns:p14="http://schemas.microsoft.com/office/powerpoint/2010/main" val="2673344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8B7183-D6B7-4E43-AB9D-9B1E31A18827}" type="slidenum">
              <a:rPr kumimoji="1" lang="ja-JP" altLang="en-US" smtClean="0"/>
              <a:t>‹#›</a:t>
            </a:fld>
            <a:endParaRPr kumimoji="1" lang="ja-JP" altLang="en-US"/>
          </a:p>
        </p:txBody>
      </p:sp>
    </p:spTree>
    <p:extLst>
      <p:ext uri="{BB962C8B-B14F-4D97-AF65-F5344CB8AC3E}">
        <p14:creationId xmlns:p14="http://schemas.microsoft.com/office/powerpoint/2010/main" val="2473657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168B7183-D6B7-4E43-AB9D-9B1E31A18827}" type="slidenum">
              <a:rPr kumimoji="1" lang="ja-JP" altLang="en-US" smtClean="0"/>
              <a:t>‹#›</a:t>
            </a:fld>
            <a:endParaRPr kumimoji="1" lang="ja-JP" altLang="en-US"/>
          </a:p>
        </p:txBody>
      </p:sp>
    </p:spTree>
    <p:extLst>
      <p:ext uri="{BB962C8B-B14F-4D97-AF65-F5344CB8AC3E}">
        <p14:creationId xmlns:p14="http://schemas.microsoft.com/office/powerpoint/2010/main" val="253360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93" y="-15552"/>
            <a:ext cx="6881187" cy="9174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正方形/長方形 6"/>
          <p:cNvSpPr/>
          <p:nvPr/>
        </p:nvSpPr>
        <p:spPr>
          <a:xfrm>
            <a:off x="203924" y="2143020"/>
            <a:ext cx="6590402" cy="1877437"/>
          </a:xfrm>
          <a:prstGeom prst="rect">
            <a:avLst/>
          </a:prstGeom>
          <a:effectLst>
            <a:outerShdw sx="1000" sy="1000" algn="ctr" rotWithShape="0">
              <a:srgbClr val="000000"/>
            </a:outerShdw>
          </a:effectLst>
        </p:spPr>
        <p:txBody>
          <a:bodyPr wrap="square">
            <a:spAutoFit/>
          </a:bodyPr>
          <a:lstStyle/>
          <a:p>
            <a:pPr algn="ctr"/>
            <a:r>
              <a:rPr lang="en-US" altLang="ja-JP" sz="2000" b="1" dirty="0">
                <a:ln>
                  <a:solidFill>
                    <a:schemeClr val="tx1"/>
                  </a:solidFill>
                </a:ln>
                <a:effectLst/>
                <a:latin typeface="Verdana" pitchFamily="34" charset="0"/>
                <a:ea typeface="Verdana" pitchFamily="34" charset="0"/>
                <a:cs typeface="Verdana" pitchFamily="34" charset="0"/>
              </a:rPr>
              <a:t>Japan’s Friendship Ties programs</a:t>
            </a:r>
            <a:endParaRPr lang="ja-JP" altLang="ja-JP" sz="2000" b="1" dirty="0">
              <a:ln>
                <a:solidFill>
                  <a:schemeClr val="tx1"/>
                </a:solidFill>
              </a:ln>
              <a:effectLst/>
              <a:latin typeface="Verdana" pitchFamily="34" charset="0"/>
              <a:cs typeface="Verdana" pitchFamily="34" charset="0"/>
            </a:endParaRPr>
          </a:p>
          <a:p>
            <a:pPr algn="ctr"/>
            <a:r>
              <a:rPr lang="en-US" altLang="ja-JP" sz="3200" b="1" dirty="0">
                <a:ln>
                  <a:solidFill>
                    <a:schemeClr val="tx1"/>
                  </a:solidFill>
                </a:ln>
                <a:effectLst/>
                <a:latin typeface="Verdana" pitchFamily="34" charset="0"/>
                <a:ea typeface="Verdana" pitchFamily="34" charset="0"/>
                <a:cs typeface="Verdana" pitchFamily="34" charset="0"/>
              </a:rPr>
              <a:t>MIRAI Program</a:t>
            </a:r>
            <a:endParaRPr lang="ja-JP" altLang="ja-JP" sz="3200" b="1" dirty="0">
              <a:ln>
                <a:solidFill>
                  <a:schemeClr val="tx1"/>
                </a:solidFill>
              </a:ln>
              <a:effectLst/>
              <a:latin typeface="Verdana" pitchFamily="34" charset="0"/>
              <a:cs typeface="Verdana" pitchFamily="34" charset="0"/>
            </a:endParaRPr>
          </a:p>
          <a:p>
            <a:pPr algn="ctr"/>
            <a:r>
              <a:rPr lang="en-US" altLang="ja-JP" sz="3200" b="1" dirty="0">
                <a:ln>
                  <a:solidFill>
                    <a:schemeClr val="tx1"/>
                  </a:solidFill>
                </a:ln>
                <a:effectLst/>
                <a:latin typeface="Verdana" pitchFamily="34" charset="0"/>
                <a:ea typeface="Verdana" pitchFamily="34" charset="0"/>
                <a:cs typeface="Verdana" pitchFamily="34" charset="0"/>
              </a:rPr>
              <a:t> </a:t>
            </a:r>
            <a:endParaRPr lang="ja-JP" altLang="ja-JP" sz="3200" b="1" dirty="0">
              <a:ln>
                <a:solidFill>
                  <a:schemeClr val="tx1"/>
                </a:solidFill>
              </a:ln>
              <a:effectLst/>
              <a:latin typeface="Verdana" pitchFamily="34" charset="0"/>
              <a:cs typeface="Verdana" pitchFamily="34" charset="0"/>
            </a:endParaRPr>
          </a:p>
          <a:p>
            <a:pPr algn="ctr"/>
            <a:r>
              <a:rPr lang="en-US" altLang="ja-JP" sz="3200" b="1" dirty="0">
                <a:ln>
                  <a:solidFill>
                    <a:schemeClr val="tx1"/>
                  </a:solidFill>
                </a:ln>
                <a:effectLst/>
                <a:latin typeface="Verdana" pitchFamily="34" charset="0"/>
                <a:ea typeface="Verdana" pitchFamily="34" charset="0"/>
                <a:cs typeface="Verdana" pitchFamily="34" charset="0"/>
              </a:rPr>
              <a:t>HANDBOOK</a:t>
            </a:r>
          </a:p>
        </p:txBody>
      </p:sp>
      <p:sp>
        <p:nvSpPr>
          <p:cNvPr id="27" name="正方形/長方形 26"/>
          <p:cNvSpPr/>
          <p:nvPr/>
        </p:nvSpPr>
        <p:spPr>
          <a:xfrm>
            <a:off x="176887" y="2000672"/>
            <a:ext cx="6607566" cy="2216386"/>
          </a:xfrm>
          <a:prstGeom prst="rect">
            <a:avLst/>
          </a:prstGeom>
          <a:ln/>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a:solidFill>
                <a:schemeClr val="bg1"/>
              </a:solidFill>
            </a:endParaRPr>
          </a:p>
        </p:txBody>
      </p:sp>
      <p:sp>
        <p:nvSpPr>
          <p:cNvPr id="25" name="正方形/長方形 24"/>
          <p:cNvSpPr/>
          <p:nvPr/>
        </p:nvSpPr>
        <p:spPr>
          <a:xfrm>
            <a:off x="141441" y="2157360"/>
            <a:ext cx="6590402" cy="1877437"/>
          </a:xfrm>
          <a:prstGeom prst="rect">
            <a:avLst/>
          </a:prstGeom>
          <a:effectLst>
            <a:outerShdw sx="1000" sy="1000" algn="ctr" rotWithShape="0">
              <a:srgbClr val="000000"/>
            </a:outerShdw>
          </a:effectLst>
        </p:spPr>
        <p:txBody>
          <a:bodyPr wrap="square">
            <a:spAutoFit/>
          </a:bodyPr>
          <a:lstStyle/>
          <a:p>
            <a:pPr algn="ctr"/>
            <a:r>
              <a:rPr lang="en-US" altLang="ja-JP" sz="2000" b="1" dirty="0">
                <a:ln>
                  <a:solidFill>
                    <a:schemeClr val="bg1">
                      <a:lumMod val="50000"/>
                    </a:schemeClr>
                  </a:solidFill>
                </a:ln>
                <a:solidFill>
                  <a:schemeClr val="bg1"/>
                </a:solidFill>
                <a:effectLst/>
                <a:latin typeface="Verdana" pitchFamily="34" charset="0"/>
                <a:ea typeface="Verdana" pitchFamily="34" charset="0"/>
                <a:cs typeface="Verdana" pitchFamily="34" charset="0"/>
              </a:rPr>
              <a:t>Japan’s Friendship Ties programs</a:t>
            </a:r>
            <a:endParaRPr lang="ja-JP" altLang="ja-JP" sz="2000" b="1" dirty="0">
              <a:ln>
                <a:solidFill>
                  <a:schemeClr val="bg1">
                    <a:lumMod val="50000"/>
                  </a:schemeClr>
                </a:solidFill>
              </a:ln>
              <a:solidFill>
                <a:schemeClr val="bg1"/>
              </a:solidFill>
              <a:effectLst/>
              <a:latin typeface="Verdana" pitchFamily="34" charset="0"/>
              <a:cs typeface="Verdana" pitchFamily="34" charset="0"/>
            </a:endParaRPr>
          </a:p>
          <a:p>
            <a:pPr algn="ctr"/>
            <a:r>
              <a:rPr lang="en-US" altLang="ja-JP" sz="3200" b="1" dirty="0">
                <a:ln>
                  <a:solidFill>
                    <a:schemeClr val="bg1">
                      <a:lumMod val="50000"/>
                    </a:schemeClr>
                  </a:solidFill>
                </a:ln>
                <a:solidFill>
                  <a:schemeClr val="bg1"/>
                </a:solidFill>
                <a:effectLst/>
                <a:latin typeface="Verdana" pitchFamily="34" charset="0"/>
                <a:ea typeface="Verdana" pitchFamily="34" charset="0"/>
                <a:cs typeface="Verdana" pitchFamily="34" charset="0"/>
              </a:rPr>
              <a:t>MIRAI Program 2017</a:t>
            </a:r>
            <a:endParaRPr lang="ja-JP" altLang="ja-JP" sz="3200" b="1" dirty="0">
              <a:ln>
                <a:solidFill>
                  <a:schemeClr val="bg1">
                    <a:lumMod val="50000"/>
                  </a:schemeClr>
                </a:solidFill>
              </a:ln>
              <a:solidFill>
                <a:schemeClr val="bg1"/>
              </a:solidFill>
              <a:effectLst/>
              <a:latin typeface="Verdana" pitchFamily="34" charset="0"/>
              <a:cs typeface="Verdana" pitchFamily="34" charset="0"/>
            </a:endParaRPr>
          </a:p>
          <a:p>
            <a:pPr algn="ctr"/>
            <a:r>
              <a:rPr lang="en-US" altLang="ja-JP" sz="3200" b="1" dirty="0">
                <a:ln>
                  <a:solidFill>
                    <a:schemeClr val="bg1">
                      <a:lumMod val="50000"/>
                    </a:schemeClr>
                  </a:solidFill>
                </a:ln>
                <a:solidFill>
                  <a:schemeClr val="bg1"/>
                </a:solidFill>
                <a:effectLst/>
                <a:latin typeface="Verdana" pitchFamily="34" charset="0"/>
                <a:ea typeface="Verdana" pitchFamily="34" charset="0"/>
                <a:cs typeface="Verdana" pitchFamily="34" charset="0"/>
              </a:rPr>
              <a:t> </a:t>
            </a:r>
            <a:endParaRPr lang="ja-JP" altLang="ja-JP" sz="3200" b="1" dirty="0">
              <a:ln>
                <a:solidFill>
                  <a:schemeClr val="bg1">
                    <a:lumMod val="50000"/>
                  </a:schemeClr>
                </a:solidFill>
              </a:ln>
              <a:solidFill>
                <a:schemeClr val="bg1"/>
              </a:solidFill>
              <a:effectLst/>
              <a:latin typeface="Verdana" pitchFamily="34" charset="0"/>
              <a:cs typeface="Verdana" pitchFamily="34" charset="0"/>
            </a:endParaRPr>
          </a:p>
          <a:p>
            <a:pPr algn="ctr"/>
            <a:r>
              <a:rPr lang="en-US" altLang="ja-JP" sz="3200" b="1" dirty="0">
                <a:ln>
                  <a:solidFill>
                    <a:schemeClr val="bg1">
                      <a:lumMod val="50000"/>
                    </a:schemeClr>
                  </a:solidFill>
                </a:ln>
                <a:solidFill>
                  <a:schemeClr val="bg1"/>
                </a:solidFill>
                <a:effectLst/>
                <a:latin typeface="Verdana" pitchFamily="34" charset="0"/>
                <a:ea typeface="Verdana" pitchFamily="34" charset="0"/>
                <a:cs typeface="Verdana" pitchFamily="34" charset="0"/>
              </a:rPr>
              <a:t>Outline</a:t>
            </a:r>
          </a:p>
        </p:txBody>
      </p:sp>
      <p:sp>
        <p:nvSpPr>
          <p:cNvPr id="3" name="正方形/長方形 2"/>
          <p:cNvSpPr/>
          <p:nvPr/>
        </p:nvSpPr>
        <p:spPr>
          <a:xfrm>
            <a:off x="-44623" y="8840832"/>
            <a:ext cx="6920483" cy="108491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spcAft>
                <a:spcPts val="600"/>
              </a:spcAft>
            </a:pPr>
            <a:r>
              <a:rPr lang="en-US" altLang="ja-JP" dirty="0"/>
              <a:t>Implementing agency of MIRAI Program  :</a:t>
            </a:r>
          </a:p>
          <a:p>
            <a:pPr algn="ctr">
              <a:spcBef>
                <a:spcPts val="600"/>
              </a:spcBef>
            </a:pPr>
            <a:r>
              <a:rPr lang="en-US" altLang="ja-JP" dirty="0"/>
              <a:t>JTB Corporate Sales Inc. (BWT) </a:t>
            </a:r>
          </a:p>
          <a:p>
            <a:pPr algn="ctr">
              <a:spcBef>
                <a:spcPts val="300"/>
              </a:spcBef>
            </a:pPr>
            <a:r>
              <a:rPr lang="en-US" altLang="ja" sz="1600" dirty="0"/>
              <a:t>(hereafter, abbreviated as JTB) </a:t>
            </a:r>
            <a:endParaRPr lang="ja" altLang="en-US" sz="16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6130" y="9325814"/>
            <a:ext cx="860702" cy="381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26430" y="9338887"/>
            <a:ext cx="1859650" cy="355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図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22998" y="5025008"/>
            <a:ext cx="1847722" cy="1856763"/>
          </a:xfrm>
          <a:prstGeom prst="rect">
            <a:avLst/>
          </a:prstGeom>
        </p:spPr>
      </p:pic>
    </p:spTree>
    <p:extLst>
      <p:ext uri="{BB962C8B-B14F-4D97-AF65-F5344CB8AC3E}">
        <p14:creationId xmlns:p14="http://schemas.microsoft.com/office/powerpoint/2010/main" val="1936418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fld id="{168B7183-D6B7-4E43-AB9D-9B1E31A18827}" type="slidenum">
              <a:rPr lang="ja-JP" altLang="en-US" smtClean="0"/>
              <a:pPr/>
              <a:t>2</a:t>
            </a:fld>
            <a:endParaRPr lang="ja-JP" altLang="en-US" dirty="0"/>
          </a:p>
        </p:txBody>
      </p:sp>
      <p:sp>
        <p:nvSpPr>
          <p:cNvPr id="8" name="Rectangle 3"/>
          <p:cNvSpPr>
            <a:spLocks noChangeArrowheads="1"/>
          </p:cNvSpPr>
          <p:nvPr/>
        </p:nvSpPr>
        <p:spPr bwMode="auto">
          <a:xfrm>
            <a:off x="332656" y="468179"/>
            <a:ext cx="6191969"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tabLst>
                <a:tab pos="2700338" algn="ctr"/>
                <a:tab pos="5400675" algn="r"/>
              </a:tabLst>
            </a:pPr>
            <a:r>
              <a:rPr kumimoji="1" lang="en-US" altLang="ja-JP" sz="4400" b="1" i="0" u="none" strike="noStrike" cap="none" normalizeH="0" baseline="0" dirty="0">
                <a:ln>
                  <a:noFill/>
                </a:ln>
                <a:solidFill>
                  <a:srgbClr val="FF0000"/>
                </a:solidFill>
                <a:effectLst/>
                <a:latin typeface="Verdana" pitchFamily="34" charset="0"/>
                <a:ea typeface="Verdana" pitchFamily="34" charset="0"/>
                <a:cs typeface="Verdana" pitchFamily="34" charset="0"/>
              </a:rPr>
              <a:t>M</a:t>
            </a:r>
            <a:r>
              <a:rPr kumimoji="1" lang="en-US" altLang="ja-JP" sz="4400" b="1" i="0" u="none" strike="noStrike" cap="none" normalizeH="0" baseline="0" dirty="0">
                <a:ln>
                  <a:noFill/>
                </a:ln>
                <a:solidFill>
                  <a:srgbClr val="7030A0"/>
                </a:solidFill>
                <a:effectLst/>
                <a:latin typeface="Verdana" pitchFamily="34" charset="0"/>
                <a:ea typeface="Verdana" pitchFamily="34" charset="0"/>
                <a:cs typeface="Verdana" pitchFamily="34" charset="0"/>
              </a:rPr>
              <a:t>I</a:t>
            </a:r>
            <a:r>
              <a:rPr kumimoji="1" lang="en-US" altLang="ja-JP" sz="4400" b="1" i="0" u="none" strike="noStrike" cap="none" normalizeH="0" baseline="0" dirty="0">
                <a:ln>
                  <a:noFill/>
                </a:ln>
                <a:solidFill>
                  <a:srgbClr val="00B050"/>
                </a:solidFill>
                <a:effectLst/>
                <a:latin typeface="Verdana" pitchFamily="34" charset="0"/>
                <a:ea typeface="Verdana" pitchFamily="34" charset="0"/>
                <a:cs typeface="Verdana" pitchFamily="34" charset="0"/>
              </a:rPr>
              <a:t>R</a:t>
            </a:r>
            <a:r>
              <a:rPr kumimoji="1" lang="en-US" altLang="ja-JP" sz="4400" b="1" i="0" u="none" strike="noStrike" cap="none" normalizeH="0" baseline="0" dirty="0">
                <a:ln>
                  <a:noFill/>
                </a:ln>
                <a:solidFill>
                  <a:srgbClr val="C00000"/>
                </a:solidFill>
                <a:effectLst/>
                <a:latin typeface="Verdana" pitchFamily="34" charset="0"/>
                <a:ea typeface="Verdana" pitchFamily="34" charset="0"/>
                <a:cs typeface="Verdana" pitchFamily="34" charset="0"/>
              </a:rPr>
              <a:t>A</a:t>
            </a:r>
            <a:r>
              <a:rPr kumimoji="1" lang="en-US" altLang="ja-JP" sz="4400" b="1" i="0" u="none" strike="noStrike" cap="none" normalizeH="0" baseline="0" dirty="0">
                <a:ln>
                  <a:noFill/>
                </a:ln>
                <a:solidFill>
                  <a:srgbClr val="00B0F0"/>
                </a:solidFill>
                <a:effectLst/>
                <a:latin typeface="Verdana" pitchFamily="34" charset="0"/>
                <a:ea typeface="Verdana" pitchFamily="34" charset="0"/>
                <a:cs typeface="Verdana" pitchFamily="34" charset="0"/>
              </a:rPr>
              <a:t>I</a:t>
            </a:r>
            <a:r>
              <a:rPr lang="ja-JP" altLang="en-US" sz="4400" b="1" dirty="0">
                <a:solidFill>
                  <a:srgbClr val="00B0F0"/>
                </a:solidFill>
                <a:latin typeface="Verdana" pitchFamily="34" charset="0"/>
                <a:ea typeface="AR P明朝体U"/>
                <a:cs typeface="Verdana" pitchFamily="34" charset="0"/>
              </a:rPr>
              <a:t> </a:t>
            </a:r>
            <a:r>
              <a:rPr lang="en-US" altLang="ja-JP" sz="4400" b="1" dirty="0">
                <a:latin typeface="Verdana" pitchFamily="34" charset="0"/>
                <a:ea typeface="Verdana" pitchFamily="34" charset="0"/>
                <a:cs typeface="Verdana" pitchFamily="34" charset="0"/>
              </a:rPr>
              <a:t>Program</a:t>
            </a:r>
            <a:endParaRPr lang="en-US" altLang="ja-JP" u="sng" dirty="0">
              <a:solidFill>
                <a:srgbClr val="FF0000"/>
              </a:solidFill>
              <a:latin typeface="Verdana" pitchFamily="34" charset="0"/>
              <a:ea typeface="Verdana" pitchFamily="34" charset="0"/>
              <a:cs typeface="Verdana" pitchFamily="34" charset="0"/>
            </a:endParaRPr>
          </a:p>
          <a:p>
            <a:pPr lvl="0" eaLnBrk="0" fontAlgn="base" hangingPunct="0">
              <a:spcBef>
                <a:spcPct val="0"/>
              </a:spcBef>
              <a:spcAft>
                <a:spcPct val="0"/>
              </a:spcAft>
              <a:tabLst>
                <a:tab pos="2700338" algn="ctr"/>
                <a:tab pos="5400675" algn="r"/>
              </a:tabLst>
            </a:pPr>
            <a:r>
              <a:rPr lang="en-US" altLang="ja-JP" b="1" u="sng" dirty="0">
                <a:solidFill>
                  <a:srgbClr val="FF0000"/>
                </a:solidFill>
                <a:latin typeface="Verdana" pitchFamily="34" charset="0"/>
                <a:ea typeface="Verdana" pitchFamily="34" charset="0"/>
                <a:cs typeface="Verdana" pitchFamily="34" charset="0"/>
              </a:rPr>
              <a:t>M</a:t>
            </a:r>
            <a:r>
              <a:rPr lang="en-US" altLang="ja-JP" dirty="0">
                <a:latin typeface="Verdana" pitchFamily="34" charset="0"/>
                <a:ea typeface="Verdana" pitchFamily="34" charset="0"/>
                <a:cs typeface="Verdana" pitchFamily="34" charset="0"/>
              </a:rPr>
              <a:t>utual-understanding, </a:t>
            </a:r>
          </a:p>
          <a:p>
            <a:pPr lvl="0" eaLnBrk="0" fontAlgn="base" hangingPunct="0">
              <a:spcBef>
                <a:spcPct val="0"/>
              </a:spcBef>
              <a:spcAft>
                <a:spcPct val="0"/>
              </a:spcAft>
              <a:tabLst>
                <a:tab pos="2700338" algn="ctr"/>
                <a:tab pos="5400675" algn="r"/>
              </a:tabLst>
            </a:pPr>
            <a:r>
              <a:rPr lang="en-US" altLang="ja-JP" b="1" u="sng" dirty="0">
                <a:solidFill>
                  <a:srgbClr val="7030A0"/>
                </a:solidFill>
                <a:latin typeface="Verdana" pitchFamily="34" charset="0"/>
                <a:ea typeface="Verdana" pitchFamily="34" charset="0"/>
                <a:cs typeface="Verdana" pitchFamily="34" charset="0"/>
              </a:rPr>
              <a:t>I</a:t>
            </a:r>
            <a:r>
              <a:rPr lang="en-US" altLang="ja-JP" dirty="0">
                <a:latin typeface="Verdana" pitchFamily="34" charset="0"/>
                <a:ea typeface="Verdana" pitchFamily="34" charset="0"/>
                <a:cs typeface="Verdana" pitchFamily="34" charset="0"/>
              </a:rPr>
              <a:t>ntellectual </a:t>
            </a:r>
            <a:r>
              <a:rPr lang="en-US" altLang="ja-JP" b="1" u="sng" dirty="0">
                <a:solidFill>
                  <a:srgbClr val="00B050"/>
                </a:solidFill>
                <a:latin typeface="Verdana" pitchFamily="34" charset="0"/>
                <a:ea typeface="Verdana" pitchFamily="34" charset="0"/>
                <a:cs typeface="Verdana" pitchFamily="34" charset="0"/>
              </a:rPr>
              <a:t>R</a:t>
            </a:r>
            <a:r>
              <a:rPr lang="en-US" altLang="ja-JP" dirty="0">
                <a:latin typeface="Verdana" pitchFamily="34" charset="0"/>
                <a:ea typeface="Verdana" pitchFamily="34" charset="0"/>
                <a:cs typeface="Verdana" pitchFamily="34" charset="0"/>
              </a:rPr>
              <a:t>elations and</a:t>
            </a:r>
            <a:endParaRPr lang="en-US" altLang="ja-JP" sz="700" dirty="0">
              <a:latin typeface="Verdana" pitchFamily="34" charset="0"/>
              <a:ea typeface="Verdana" pitchFamily="34" charset="0"/>
              <a:cs typeface="Verdana" pitchFamily="34" charset="0"/>
            </a:endParaRPr>
          </a:p>
          <a:p>
            <a:pPr lvl="0" eaLnBrk="0" fontAlgn="base" hangingPunct="0">
              <a:spcBef>
                <a:spcPct val="0"/>
              </a:spcBef>
              <a:spcAft>
                <a:spcPct val="0"/>
              </a:spcAft>
              <a:tabLst>
                <a:tab pos="2700338" algn="ctr"/>
                <a:tab pos="5400675" algn="r"/>
              </a:tabLst>
            </a:pPr>
            <a:r>
              <a:rPr lang="en-US" altLang="ja-JP" b="1" u="sng" dirty="0">
                <a:solidFill>
                  <a:srgbClr val="C00000"/>
                </a:solidFill>
                <a:latin typeface="Verdana" pitchFamily="34" charset="0"/>
                <a:ea typeface="Verdana" pitchFamily="34" charset="0"/>
                <a:cs typeface="Verdana" pitchFamily="34" charset="0"/>
              </a:rPr>
              <a:t>A</a:t>
            </a:r>
            <a:r>
              <a:rPr lang="en-US" altLang="ja-JP" dirty="0">
                <a:latin typeface="Verdana" pitchFamily="34" charset="0"/>
                <a:ea typeface="Verdana" pitchFamily="34" charset="0"/>
                <a:cs typeface="Verdana" pitchFamily="34" charset="0"/>
              </a:rPr>
              <a:t>cademic exchange</a:t>
            </a:r>
            <a:r>
              <a:rPr lang="en-US" altLang="ja-JP" dirty="0">
                <a:solidFill>
                  <a:srgbClr val="00B0F0"/>
                </a:solidFill>
                <a:latin typeface="Verdana" pitchFamily="34" charset="0"/>
                <a:ea typeface="Verdana" pitchFamily="34" charset="0"/>
                <a:cs typeface="Verdana" pitchFamily="34" charset="0"/>
              </a:rPr>
              <a:t> </a:t>
            </a:r>
            <a:r>
              <a:rPr lang="en-US" altLang="ja-JP" b="1" u="sng" dirty="0">
                <a:solidFill>
                  <a:srgbClr val="00B0F0"/>
                </a:solidFill>
                <a:latin typeface="Verdana" pitchFamily="34" charset="0"/>
                <a:ea typeface="Verdana" pitchFamily="34" charset="0"/>
                <a:cs typeface="Verdana" pitchFamily="34" charset="0"/>
              </a:rPr>
              <a:t>I</a:t>
            </a:r>
            <a:r>
              <a:rPr lang="en-US" altLang="ja-JP" dirty="0">
                <a:latin typeface="Verdana" pitchFamily="34" charset="0"/>
                <a:ea typeface="Verdana" pitchFamily="34" charset="0"/>
                <a:cs typeface="Verdana" pitchFamily="34" charset="0"/>
              </a:rPr>
              <a:t>nitiative</a:t>
            </a:r>
            <a:endParaRPr lang="en-US" altLang="ja-JP" sz="2000" dirty="0">
              <a:latin typeface="Verdana" pitchFamily="34" charset="0"/>
              <a:ea typeface="Verdana" pitchFamily="34" charset="0"/>
              <a:cs typeface="Verdana" pitchFamily="34" charset="0"/>
            </a:endParaRPr>
          </a:p>
        </p:txBody>
      </p:sp>
      <p:sp>
        <p:nvSpPr>
          <p:cNvPr id="10" name="正方形/長方形 9"/>
          <p:cNvSpPr/>
          <p:nvPr/>
        </p:nvSpPr>
        <p:spPr>
          <a:xfrm>
            <a:off x="188640" y="2288704"/>
            <a:ext cx="6191250" cy="369332"/>
          </a:xfrm>
          <a:prstGeom prst="rect">
            <a:avLst/>
          </a:prstGeom>
        </p:spPr>
        <p:txBody>
          <a:bodyPr wrap="square">
            <a:spAutoFit/>
          </a:bodyPr>
          <a:lstStyle/>
          <a:p>
            <a:r>
              <a:rPr lang="en-US" altLang="ja-JP" b="1" dirty="0">
                <a:latin typeface="Verdana" pitchFamily="34" charset="0"/>
                <a:ea typeface="Verdana" pitchFamily="34" charset="0"/>
                <a:cs typeface="Verdana" pitchFamily="34" charset="0"/>
              </a:rPr>
              <a:t>1.Program Overview</a:t>
            </a:r>
            <a:endParaRPr lang="ja-JP" altLang="ja-JP" dirty="0">
              <a:latin typeface="Verdana" pitchFamily="34" charset="0"/>
              <a:cs typeface="Verdana" pitchFamily="34" charset="0"/>
            </a:endParaRPr>
          </a:p>
        </p:txBody>
      </p:sp>
      <p:sp>
        <p:nvSpPr>
          <p:cNvPr id="11" name="正方形/長方形 10"/>
          <p:cNvSpPr/>
          <p:nvPr/>
        </p:nvSpPr>
        <p:spPr>
          <a:xfrm>
            <a:off x="332656" y="2787526"/>
            <a:ext cx="6191969" cy="6340197"/>
          </a:xfrm>
          <a:prstGeom prst="rect">
            <a:avLst/>
          </a:prstGeom>
        </p:spPr>
        <p:txBody>
          <a:bodyPr wrap="square">
            <a:spAutoFit/>
          </a:bodyPr>
          <a:lstStyle/>
          <a:p>
            <a:r>
              <a:rPr lang="en-US" altLang="ja-JP" sz="1400" dirty="0">
                <a:latin typeface="Verdana" pitchFamily="34" charset="0"/>
                <a:ea typeface="Verdana" pitchFamily="34" charset="0"/>
                <a:cs typeface="Verdana" pitchFamily="34" charset="0"/>
              </a:rPr>
              <a:t> The Ministry of Foreign Affairs of Japan has launched “Japan’s Friendship Ties Programs” which promote people-to-people exchanges between Japan and the various nations of the Asia-Pacific, North America, Europe, Caucasus, Central Asia, Latin America, and the Caribbean, and to encourage an understanding of Japan’s economy, society, history, diverse culture, politics and diplomatic relations among participants. This program will include approximately 5,600 people who will be sent to or from Japan and these countries over the course of </a:t>
            </a:r>
            <a:r>
              <a:rPr lang="en-US" altLang="ja-JP" sz="1400" dirty="0" smtClean="0">
                <a:latin typeface="Verdana" pitchFamily="34" charset="0"/>
                <a:ea typeface="Verdana" pitchFamily="34" charset="0"/>
                <a:cs typeface="Verdana" pitchFamily="34" charset="0"/>
              </a:rPr>
              <a:t>a </a:t>
            </a:r>
            <a:r>
              <a:rPr lang="en-US" altLang="ja-JP" sz="1400" dirty="0">
                <a:latin typeface="Verdana" pitchFamily="34" charset="0"/>
                <a:ea typeface="Verdana" pitchFamily="34" charset="0"/>
                <a:cs typeface="Verdana" pitchFamily="34" charset="0"/>
              </a:rPr>
              <a:t>year. Participants are expected to proactively disseminate information on Japan’s attractions and contribute to promoting sustained attention to Japan. The Europe regional component of this exchange program is called “MIRAI Program”.</a:t>
            </a:r>
            <a:endParaRPr lang="ja-JP" altLang="ja-JP" sz="1400" dirty="0">
              <a:latin typeface="Verdana" pitchFamily="34" charset="0"/>
              <a:cs typeface="Verdana" pitchFamily="34" charset="0"/>
            </a:endParaRPr>
          </a:p>
          <a:p>
            <a:endParaRPr lang="en-US" altLang="ja-JP" sz="1400" dirty="0">
              <a:latin typeface="Verdana" pitchFamily="34" charset="0"/>
              <a:ea typeface="Verdana" pitchFamily="34" charset="0"/>
              <a:cs typeface="Verdana" pitchFamily="34" charset="0"/>
            </a:endParaRPr>
          </a:p>
          <a:p>
            <a:r>
              <a:rPr lang="en-US" altLang="ja-JP" sz="1400" dirty="0">
                <a:latin typeface="Verdana" pitchFamily="34" charset="0"/>
                <a:ea typeface="Verdana" pitchFamily="34" charset="0"/>
                <a:cs typeface="Verdana" pitchFamily="34" charset="0"/>
              </a:rPr>
              <a:t> “MIRAI Program” </a:t>
            </a:r>
            <a:r>
              <a:rPr lang="en-US" altLang="ja-JP" sz="1400" dirty="0" smtClean="0">
                <a:latin typeface="Verdana" pitchFamily="34" charset="0"/>
                <a:ea typeface="Verdana" pitchFamily="34" charset="0"/>
                <a:cs typeface="Verdana" pitchFamily="34" charset="0"/>
              </a:rPr>
              <a:t>is </a:t>
            </a:r>
            <a:r>
              <a:rPr lang="en-US" altLang="ja-JP" sz="1400" dirty="0">
                <a:latin typeface="Verdana" pitchFamily="34" charset="0"/>
                <a:ea typeface="Verdana" pitchFamily="34" charset="0"/>
                <a:cs typeface="Verdana" pitchFamily="34" charset="0"/>
              </a:rPr>
              <a:t>a short-term youth exchange program to invite 166 graduate/undergraduate students from Europe, Central Asia and the Caucasus, who study Politics, Security Policies, Economics, International Relations, Asian Studies, Japan Studies or other related fields. The program is entitled as the “MIRAI Program” with a play on the Japanese word “MIRAI” </a:t>
            </a:r>
            <a:r>
              <a:rPr lang="en-US" altLang="ja-JP" sz="1400" dirty="0" smtClean="0">
                <a:latin typeface="Verdana" pitchFamily="34" charset="0"/>
                <a:ea typeface="Verdana" pitchFamily="34" charset="0"/>
                <a:cs typeface="Verdana" pitchFamily="34" charset="0"/>
              </a:rPr>
              <a:t>(</a:t>
            </a:r>
            <a:r>
              <a:rPr lang="ja-JP" altLang="en-US" sz="1400" dirty="0" smtClean="0">
                <a:latin typeface="Verdana" pitchFamily="34" charset="0"/>
                <a:ea typeface="Verdana" pitchFamily="34" charset="0"/>
                <a:cs typeface="Verdana" pitchFamily="34" charset="0"/>
              </a:rPr>
              <a:t>未来</a:t>
            </a:r>
            <a:r>
              <a:rPr lang="en-US" altLang="ja-JP" sz="1400" dirty="0" smtClean="0">
                <a:latin typeface="Verdana" pitchFamily="34" charset="0"/>
                <a:ea typeface="Verdana" pitchFamily="34" charset="0"/>
                <a:cs typeface="Verdana" pitchFamily="34" charset="0"/>
              </a:rPr>
              <a:t>) </a:t>
            </a:r>
            <a:r>
              <a:rPr lang="en-US" altLang="ja-JP" sz="1400" dirty="0">
                <a:latin typeface="Verdana" pitchFamily="34" charset="0"/>
                <a:ea typeface="Verdana" pitchFamily="34" charset="0"/>
                <a:cs typeface="Verdana" pitchFamily="34" charset="0"/>
              </a:rPr>
              <a:t>(pronounced </a:t>
            </a:r>
            <a:r>
              <a:rPr lang="en-US" altLang="ja-JP" sz="1400" dirty="0" smtClean="0">
                <a:latin typeface="Verdana" pitchFamily="34" charset="0"/>
                <a:ea typeface="Verdana" pitchFamily="34" charset="0"/>
                <a:cs typeface="Verdana" pitchFamily="34" charset="0"/>
              </a:rPr>
              <a:t>”</a:t>
            </a:r>
            <a:r>
              <a:rPr lang="en-US" altLang="ja-JP" sz="1400" dirty="0">
                <a:latin typeface="Verdana" pitchFamily="34" charset="0"/>
                <a:ea typeface="Verdana" pitchFamily="34" charset="0"/>
                <a:cs typeface="Verdana" pitchFamily="34" charset="0"/>
              </a:rPr>
              <a:t>me-rye”) which means “Future”. </a:t>
            </a:r>
          </a:p>
          <a:p>
            <a:endParaRPr lang="ja-JP" altLang="ja-JP" sz="1400" dirty="0">
              <a:latin typeface="Verdana" pitchFamily="34" charset="0"/>
              <a:cs typeface="Verdana" pitchFamily="34" charset="0"/>
            </a:endParaRPr>
          </a:p>
          <a:p>
            <a:r>
              <a:rPr lang="ja-JP" altLang="en-US" sz="1400" dirty="0">
                <a:latin typeface="Verdana" pitchFamily="34" charset="0"/>
                <a:ea typeface="Verdana" pitchFamily="34" charset="0"/>
                <a:cs typeface="Verdana" pitchFamily="34" charset="0"/>
              </a:rPr>
              <a:t> </a:t>
            </a:r>
            <a:r>
              <a:rPr lang="en-US" altLang="ja-JP" sz="1400" dirty="0">
                <a:latin typeface="Verdana" pitchFamily="34" charset="0"/>
                <a:ea typeface="Verdana" pitchFamily="34" charset="0"/>
                <a:cs typeface="Verdana" pitchFamily="34" charset="0"/>
              </a:rPr>
              <a:t>MOFA hopes that the program </a:t>
            </a:r>
            <a:r>
              <a:rPr lang="en-US" altLang="ja-JP" sz="1400" dirty="0" smtClean="0">
                <a:latin typeface="Verdana" pitchFamily="34" charset="0"/>
                <a:ea typeface="Verdana" pitchFamily="34" charset="0"/>
                <a:cs typeface="Verdana" pitchFamily="34" charset="0"/>
              </a:rPr>
              <a:t>will </a:t>
            </a:r>
            <a:r>
              <a:rPr lang="en-US" altLang="ja-JP" sz="1400" dirty="0">
                <a:latin typeface="Verdana" pitchFamily="34" charset="0"/>
                <a:ea typeface="Verdana" pitchFamily="34" charset="0"/>
                <a:cs typeface="Verdana" pitchFamily="34" charset="0"/>
              </a:rPr>
              <a:t>offer a great opportunity to</a:t>
            </a:r>
          </a:p>
          <a:p>
            <a:pPr marL="540000" lvl="1" indent="-400050">
              <a:buFont typeface="+mj-lt"/>
              <a:buAutoNum type="romanLcPeriod"/>
            </a:pPr>
            <a:r>
              <a:rPr lang="en-US" altLang="ja-JP" sz="1400" dirty="0" smtClean="0">
                <a:latin typeface="Verdana" pitchFamily="34" charset="0"/>
                <a:ea typeface="Verdana" pitchFamily="34" charset="0"/>
                <a:cs typeface="Verdana" pitchFamily="34" charset="0"/>
              </a:rPr>
              <a:t>Promote mutual-understanding </a:t>
            </a:r>
            <a:endParaRPr lang="ja-JP" altLang="ja-JP" sz="1400" dirty="0">
              <a:latin typeface="Verdana" pitchFamily="34" charset="0"/>
              <a:cs typeface="Verdana" pitchFamily="34" charset="0"/>
            </a:endParaRPr>
          </a:p>
          <a:p>
            <a:pPr marL="540000" lvl="1" indent="-400050">
              <a:buFont typeface="+mj-lt"/>
              <a:buAutoNum type="romanLcPeriod"/>
            </a:pPr>
            <a:r>
              <a:rPr lang="en-US" altLang="ja-JP" sz="1400" dirty="0" smtClean="0">
                <a:latin typeface="Verdana" pitchFamily="34" charset="0"/>
                <a:ea typeface="Verdana" pitchFamily="34" charset="0"/>
                <a:cs typeface="Verdana" pitchFamily="34" charset="0"/>
              </a:rPr>
              <a:t>Promote </a:t>
            </a:r>
            <a:r>
              <a:rPr lang="en-US" altLang="ja-JP" sz="1400" dirty="0">
                <a:latin typeface="Verdana" pitchFamily="34" charset="0"/>
                <a:ea typeface="Verdana" pitchFamily="34" charset="0"/>
                <a:cs typeface="Verdana" pitchFamily="34" charset="0"/>
              </a:rPr>
              <a:t>a global understanding of Japan’s economy,</a:t>
            </a:r>
            <a:r>
              <a:rPr lang="ja-JP" altLang="en-US" sz="1400" dirty="0">
                <a:latin typeface="Verdana" pitchFamily="34" charset="0"/>
                <a:ea typeface="Verdana" pitchFamily="34" charset="0"/>
                <a:cs typeface="Verdana" pitchFamily="34" charset="0"/>
              </a:rPr>
              <a:t> </a:t>
            </a:r>
            <a:r>
              <a:rPr lang="en-US" altLang="ja-JP" sz="1400" dirty="0">
                <a:latin typeface="Verdana" pitchFamily="34" charset="0"/>
                <a:ea typeface="Verdana" pitchFamily="34" charset="0"/>
                <a:cs typeface="Verdana" pitchFamily="34" charset="0"/>
              </a:rPr>
              <a:t>society, history, diverse culture, politics and foreign policy </a:t>
            </a:r>
            <a:endParaRPr lang="ja-JP" altLang="ja-JP" sz="1400" dirty="0">
              <a:latin typeface="Verdana" pitchFamily="34" charset="0"/>
              <a:cs typeface="Verdana" pitchFamily="34" charset="0"/>
            </a:endParaRPr>
          </a:p>
          <a:p>
            <a:pPr marL="540000" lvl="1" indent="-400050">
              <a:buFont typeface="+mj-lt"/>
              <a:buAutoNum type="romanLcPeriod"/>
            </a:pPr>
            <a:r>
              <a:rPr lang="en-US" altLang="ja-JP" sz="1400" dirty="0" smtClean="0">
                <a:latin typeface="Verdana" pitchFamily="34" charset="0"/>
                <a:ea typeface="Verdana" pitchFamily="34" charset="0"/>
                <a:cs typeface="Verdana" pitchFamily="34" charset="0"/>
              </a:rPr>
              <a:t>Disseminate </a:t>
            </a:r>
            <a:r>
              <a:rPr lang="en-US" altLang="ja-JP" sz="1400" dirty="0">
                <a:latin typeface="Verdana" pitchFamily="34" charset="0"/>
                <a:ea typeface="Verdana" pitchFamily="34" charset="0"/>
                <a:cs typeface="Verdana" pitchFamily="34" charset="0"/>
              </a:rPr>
              <a:t>information on Japan’s attractions through  communication devices including </a:t>
            </a:r>
            <a:r>
              <a:rPr lang="en-US" altLang="ja-JP" sz="1400" dirty="0" smtClean="0">
                <a:latin typeface="Verdana" pitchFamily="34" charset="0"/>
                <a:ea typeface="Verdana" pitchFamily="34" charset="0"/>
                <a:cs typeface="Verdana" pitchFamily="34" charset="0"/>
              </a:rPr>
              <a:t>SNS</a:t>
            </a:r>
            <a:r>
              <a:rPr lang="en-US" altLang="ja-JP" sz="1400" b="1" dirty="0" smtClean="0">
                <a:latin typeface="Verdana" pitchFamily="34" charset="0"/>
                <a:ea typeface="Verdana" pitchFamily="34" charset="0"/>
                <a:cs typeface="Verdana" pitchFamily="34" charset="0"/>
              </a:rPr>
              <a:t> </a:t>
            </a:r>
            <a:endParaRPr lang="ja-JP" altLang="ja-JP" sz="1400" dirty="0">
              <a:latin typeface="Verdana" pitchFamily="34" charset="0"/>
              <a:cs typeface="Verdana" pitchFamily="34" charset="0"/>
            </a:endParaRPr>
          </a:p>
        </p:txBody>
      </p:sp>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74744" y="409727"/>
            <a:ext cx="866624" cy="870865"/>
          </a:xfrm>
          <a:prstGeom prst="rect">
            <a:avLst/>
          </a:prstGeom>
        </p:spPr>
      </p:pic>
    </p:spTree>
    <p:extLst>
      <p:ext uri="{BB962C8B-B14F-4D97-AF65-F5344CB8AC3E}">
        <p14:creationId xmlns:p14="http://schemas.microsoft.com/office/powerpoint/2010/main" val="2276748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168B7183-D6B7-4E43-AB9D-9B1E31A18827}" type="slidenum">
              <a:rPr lang="ja-JP" altLang="en-US" smtClean="0"/>
              <a:pPr/>
              <a:t>3</a:t>
            </a:fld>
            <a:endParaRPr lang="ja-JP" altLang="en-US" dirty="0"/>
          </a:p>
        </p:txBody>
      </p:sp>
      <p:sp>
        <p:nvSpPr>
          <p:cNvPr id="3" name="正方形/長方形 2"/>
          <p:cNvSpPr/>
          <p:nvPr/>
        </p:nvSpPr>
        <p:spPr>
          <a:xfrm>
            <a:off x="188641" y="560512"/>
            <a:ext cx="2653290" cy="369332"/>
          </a:xfrm>
          <a:prstGeom prst="rect">
            <a:avLst/>
          </a:prstGeom>
        </p:spPr>
        <p:txBody>
          <a:bodyPr wrap="none">
            <a:spAutoFit/>
          </a:bodyPr>
          <a:lstStyle/>
          <a:p>
            <a:r>
              <a:rPr lang="en-US" altLang="ja-JP" b="1" dirty="0">
                <a:latin typeface="Verdana" pitchFamily="34" charset="0"/>
                <a:ea typeface="Verdana" pitchFamily="34" charset="0"/>
                <a:cs typeface="Verdana" pitchFamily="34" charset="0"/>
              </a:rPr>
              <a:t>2.</a:t>
            </a:r>
            <a:r>
              <a:rPr lang="en-US" altLang="ja-JP" dirty="0">
                <a:latin typeface="Verdana" pitchFamily="34" charset="0"/>
                <a:ea typeface="Verdana" pitchFamily="34" charset="0"/>
                <a:cs typeface="Verdana" pitchFamily="34" charset="0"/>
              </a:rPr>
              <a:t> </a:t>
            </a:r>
            <a:r>
              <a:rPr lang="en-US" altLang="ja-JP" b="1" dirty="0">
                <a:latin typeface="Verdana" pitchFamily="34" charset="0"/>
                <a:ea typeface="Verdana" pitchFamily="34" charset="0"/>
                <a:cs typeface="Verdana" pitchFamily="34" charset="0"/>
              </a:rPr>
              <a:t>Program </a:t>
            </a:r>
            <a:r>
              <a:rPr lang="en-US" altLang="ja-JP" b="1" dirty="0" smtClean="0">
                <a:latin typeface="Verdana" pitchFamily="34" charset="0"/>
                <a:ea typeface="Verdana" pitchFamily="34" charset="0"/>
                <a:cs typeface="Verdana" pitchFamily="34" charset="0"/>
              </a:rPr>
              <a:t>Outline</a:t>
            </a:r>
            <a:endParaRPr lang="ja-JP" altLang="ja-JP" strike="sngStrike" dirty="0">
              <a:latin typeface="Verdana" pitchFamily="34" charset="0"/>
              <a:cs typeface="Verdana" pitchFamily="34" charset="0"/>
            </a:endParaRPr>
          </a:p>
        </p:txBody>
      </p:sp>
      <p:sp>
        <p:nvSpPr>
          <p:cNvPr id="4" name="正方形/長方形 3"/>
          <p:cNvSpPr/>
          <p:nvPr/>
        </p:nvSpPr>
        <p:spPr>
          <a:xfrm>
            <a:off x="333374" y="920552"/>
            <a:ext cx="6263977" cy="3754874"/>
          </a:xfrm>
          <a:prstGeom prst="rect">
            <a:avLst/>
          </a:prstGeom>
        </p:spPr>
        <p:txBody>
          <a:bodyPr wrap="square">
            <a:spAutoFit/>
          </a:bodyPr>
          <a:lstStyle/>
          <a:p>
            <a:pPr marL="400050" indent="-400050">
              <a:buFont typeface="+mj-lt"/>
              <a:buAutoNum type="romanLcPeriod"/>
            </a:pPr>
            <a:r>
              <a:rPr lang="en-US" altLang="ja-JP" sz="1400" dirty="0" smtClean="0">
                <a:latin typeface="Verdana" pitchFamily="34" charset="0"/>
                <a:ea typeface="Verdana" pitchFamily="34" charset="0"/>
                <a:cs typeface="Verdana" pitchFamily="34" charset="0"/>
              </a:rPr>
              <a:t>Period </a:t>
            </a:r>
            <a:r>
              <a:rPr lang="en-US" altLang="ja-JP" sz="1400" dirty="0">
                <a:latin typeface="Verdana" pitchFamily="34" charset="0"/>
                <a:ea typeface="Verdana" pitchFamily="34" charset="0"/>
                <a:cs typeface="Verdana" pitchFamily="34" charset="0"/>
              </a:rPr>
              <a:t>of the Program: </a:t>
            </a:r>
            <a:endParaRPr lang="ja-JP" altLang="ja-JP" sz="1400" dirty="0">
              <a:latin typeface="Verdana" pitchFamily="34" charset="0"/>
              <a:cs typeface="Verdana" pitchFamily="34" charset="0"/>
            </a:endParaRPr>
          </a:p>
          <a:p>
            <a:pPr lvl="2"/>
            <a:r>
              <a:rPr lang="en-US" altLang="ja-JP" sz="1400" dirty="0">
                <a:latin typeface="Verdana" pitchFamily="34" charset="0"/>
                <a:ea typeface="Verdana" pitchFamily="34" charset="0"/>
                <a:cs typeface="Verdana" pitchFamily="34" charset="0"/>
              </a:rPr>
              <a:t>Autumn Group: October 4-11, 2017</a:t>
            </a:r>
            <a:endParaRPr lang="ja-JP" altLang="ja-JP" sz="1400" dirty="0">
              <a:latin typeface="Verdana" pitchFamily="34" charset="0"/>
              <a:cs typeface="Verdana" pitchFamily="34" charset="0"/>
            </a:endParaRPr>
          </a:p>
          <a:p>
            <a:r>
              <a:rPr lang="en-US" altLang="ja-JP" sz="1400" dirty="0">
                <a:latin typeface="Verdana" pitchFamily="34" charset="0"/>
                <a:ea typeface="Verdana" pitchFamily="34" charset="0"/>
                <a:cs typeface="Verdana" pitchFamily="34" charset="0"/>
              </a:rPr>
              <a:t>	Winter Group: </a:t>
            </a:r>
            <a:r>
              <a:rPr lang="en-US" altLang="ja-JP" sz="1400" dirty="0" smtClean="0">
                <a:latin typeface="Verdana" pitchFamily="34" charset="0"/>
                <a:ea typeface="Verdana" pitchFamily="34" charset="0"/>
                <a:cs typeface="Verdana" pitchFamily="34" charset="0"/>
              </a:rPr>
              <a:t>  December </a:t>
            </a:r>
            <a:r>
              <a:rPr lang="en-US" altLang="ja-JP" sz="1400" dirty="0">
                <a:latin typeface="Verdana" pitchFamily="34" charset="0"/>
                <a:ea typeface="Verdana" pitchFamily="34" charset="0"/>
                <a:cs typeface="Verdana" pitchFamily="34" charset="0"/>
              </a:rPr>
              <a:t>6-13, </a:t>
            </a:r>
            <a:r>
              <a:rPr lang="en-US" altLang="ja-JP" sz="1400" dirty="0" smtClean="0">
                <a:latin typeface="Verdana" pitchFamily="34" charset="0"/>
                <a:ea typeface="Verdana" pitchFamily="34" charset="0"/>
                <a:cs typeface="Verdana" pitchFamily="34" charset="0"/>
              </a:rPr>
              <a:t>2017</a:t>
            </a:r>
            <a:endParaRPr lang="en-US" altLang="ja-JP" sz="1400" dirty="0">
              <a:latin typeface="Verdana" pitchFamily="34" charset="0"/>
              <a:cs typeface="Verdana" pitchFamily="34" charset="0"/>
            </a:endParaRPr>
          </a:p>
          <a:p>
            <a:pPr marL="400050" indent="-400050">
              <a:buFont typeface="+mj-lt"/>
              <a:buAutoNum type="romanLcPeriod" startAt="2"/>
            </a:pPr>
            <a:r>
              <a:rPr lang="en-US" altLang="ja-JP" sz="1400" dirty="0" smtClean="0">
                <a:latin typeface="Verdana" pitchFamily="34" charset="0"/>
                <a:ea typeface="Verdana" pitchFamily="34" charset="0"/>
                <a:cs typeface="Verdana" pitchFamily="34" charset="0"/>
              </a:rPr>
              <a:t>Number </a:t>
            </a:r>
            <a:r>
              <a:rPr lang="en-US" altLang="ja-JP" sz="1400" dirty="0">
                <a:latin typeface="Verdana" pitchFamily="34" charset="0"/>
                <a:ea typeface="Verdana" pitchFamily="34" charset="0"/>
                <a:cs typeface="Verdana" pitchFamily="34" charset="0"/>
              </a:rPr>
              <a:t>of the participants: </a:t>
            </a:r>
            <a:endParaRPr lang="ja-JP" altLang="ja-JP" sz="1400" dirty="0">
              <a:latin typeface="Verdana" pitchFamily="34" charset="0"/>
              <a:cs typeface="Verdana" pitchFamily="34" charset="0"/>
            </a:endParaRPr>
          </a:p>
          <a:p>
            <a:pPr lvl="2"/>
            <a:r>
              <a:rPr lang="en-US" altLang="ja-JP" sz="1400" dirty="0">
                <a:latin typeface="Verdana" pitchFamily="34" charset="0"/>
                <a:ea typeface="Verdana" pitchFamily="34" charset="0"/>
                <a:cs typeface="Verdana" pitchFamily="34" charset="0"/>
              </a:rPr>
              <a:t>Autumn Group: 84 students </a:t>
            </a:r>
            <a:endParaRPr lang="ja-JP" altLang="ja-JP" sz="1400" dirty="0">
              <a:latin typeface="Verdana" pitchFamily="34" charset="0"/>
              <a:cs typeface="Verdana" pitchFamily="34" charset="0"/>
            </a:endParaRPr>
          </a:p>
          <a:p>
            <a:r>
              <a:rPr lang="en-US" altLang="ja-JP" sz="1400" dirty="0">
                <a:latin typeface="Verdana" pitchFamily="34" charset="0"/>
                <a:ea typeface="Verdana" pitchFamily="34" charset="0"/>
                <a:cs typeface="Verdana" pitchFamily="34" charset="0"/>
              </a:rPr>
              <a:t>	Winter Group: </a:t>
            </a:r>
            <a:r>
              <a:rPr lang="en-US" altLang="ja-JP" sz="1400" dirty="0" smtClean="0">
                <a:latin typeface="Verdana" pitchFamily="34" charset="0"/>
                <a:ea typeface="Verdana" pitchFamily="34" charset="0"/>
                <a:cs typeface="Verdana" pitchFamily="34" charset="0"/>
              </a:rPr>
              <a:t>  82 </a:t>
            </a:r>
            <a:r>
              <a:rPr lang="en-US" altLang="ja-JP" sz="1400" dirty="0">
                <a:latin typeface="Verdana" pitchFamily="34" charset="0"/>
                <a:ea typeface="Verdana" pitchFamily="34" charset="0"/>
                <a:cs typeface="Verdana" pitchFamily="34" charset="0"/>
              </a:rPr>
              <a:t>students </a:t>
            </a:r>
            <a:endParaRPr lang="en-US" altLang="ja-JP" sz="1400" dirty="0">
              <a:latin typeface="Verdana" pitchFamily="34" charset="0"/>
              <a:cs typeface="Verdana" pitchFamily="34" charset="0"/>
            </a:endParaRPr>
          </a:p>
          <a:p>
            <a:pPr marL="400050" indent="-400050">
              <a:buFont typeface="+mj-lt"/>
              <a:buAutoNum type="romanLcPeriod" startAt="3"/>
            </a:pPr>
            <a:r>
              <a:rPr lang="en-US" altLang="ja-JP" sz="1400" dirty="0" smtClean="0">
                <a:latin typeface="Verdana" pitchFamily="34" charset="0"/>
                <a:ea typeface="Verdana" pitchFamily="34" charset="0"/>
                <a:cs typeface="Verdana" pitchFamily="34" charset="0"/>
              </a:rPr>
              <a:t>Program </a:t>
            </a:r>
            <a:r>
              <a:rPr lang="en-US" altLang="ja-JP" sz="1400" dirty="0">
                <a:latin typeface="Verdana" pitchFamily="34" charset="0"/>
                <a:ea typeface="Verdana" pitchFamily="34" charset="0"/>
                <a:cs typeface="Verdana" pitchFamily="34" charset="0"/>
              </a:rPr>
              <a:t>in Japan: </a:t>
            </a:r>
            <a:endParaRPr lang="ja-JP" altLang="ja-JP" sz="1400" dirty="0">
              <a:latin typeface="Verdana" pitchFamily="34" charset="0"/>
              <a:cs typeface="Verdana" pitchFamily="34" charset="0"/>
            </a:endParaRPr>
          </a:p>
          <a:p>
            <a:pPr marL="432000" lvl="1"/>
            <a:r>
              <a:rPr lang="en-US" altLang="ja-JP" sz="1400" dirty="0">
                <a:latin typeface="Verdana" pitchFamily="34" charset="0"/>
                <a:ea typeface="Verdana" pitchFamily="34" charset="0"/>
                <a:cs typeface="Verdana" pitchFamily="34" charset="0"/>
              </a:rPr>
              <a:t>- To attend lectures on Japanese politics, society, history, and</a:t>
            </a:r>
            <a:endParaRPr lang="ja-JP" altLang="ja-JP" sz="1400" dirty="0">
              <a:latin typeface="Verdana" pitchFamily="34" charset="0"/>
              <a:cs typeface="Verdana" pitchFamily="34" charset="0"/>
            </a:endParaRPr>
          </a:p>
          <a:p>
            <a:pPr marL="432000" lvl="1"/>
            <a:r>
              <a:rPr lang="en-US" altLang="ja-JP" sz="1400" dirty="0">
                <a:latin typeface="Verdana" pitchFamily="34" charset="0"/>
                <a:ea typeface="Verdana" pitchFamily="34" charset="0"/>
                <a:cs typeface="Verdana" pitchFamily="34" charset="0"/>
              </a:rPr>
              <a:t>  diplomatic relations to gain a deeper understanding of Japan.</a:t>
            </a:r>
            <a:endParaRPr lang="ja-JP" altLang="ja-JP" sz="1400" dirty="0">
              <a:latin typeface="Verdana" pitchFamily="34" charset="0"/>
              <a:cs typeface="Verdana" pitchFamily="34" charset="0"/>
            </a:endParaRPr>
          </a:p>
          <a:p>
            <a:pPr marL="432000" lvl="1"/>
            <a:r>
              <a:rPr lang="en-US" altLang="ja-JP" sz="1400" dirty="0">
                <a:latin typeface="Verdana" pitchFamily="34" charset="0"/>
                <a:ea typeface="Verdana" pitchFamily="34" charset="0"/>
                <a:cs typeface="Verdana" pitchFamily="34" charset="0"/>
              </a:rPr>
              <a:t>- To visit education and research institutions, high-tech and </a:t>
            </a:r>
            <a:endParaRPr lang="ja-JP" altLang="ja-JP" sz="1400" dirty="0">
              <a:latin typeface="Verdana" pitchFamily="34" charset="0"/>
              <a:cs typeface="Verdana" pitchFamily="34" charset="0"/>
            </a:endParaRPr>
          </a:p>
          <a:p>
            <a:pPr marL="432000" lvl="1"/>
            <a:r>
              <a:rPr lang="en-US" altLang="ja-JP" sz="1400" dirty="0">
                <a:latin typeface="Verdana" pitchFamily="34" charset="0"/>
                <a:ea typeface="Verdana" pitchFamily="34" charset="0"/>
                <a:cs typeface="Verdana" pitchFamily="34" charset="0"/>
              </a:rPr>
              <a:t>   traditional industries, fine arts and traditional crafts </a:t>
            </a:r>
            <a:endParaRPr lang="ja-JP" altLang="ja-JP" sz="1400" dirty="0">
              <a:latin typeface="Verdana" pitchFamily="34" charset="0"/>
              <a:cs typeface="Verdana" pitchFamily="34" charset="0"/>
            </a:endParaRPr>
          </a:p>
          <a:p>
            <a:pPr marL="432000" lvl="1"/>
            <a:r>
              <a:rPr lang="en-US" altLang="ja-JP" sz="1400" dirty="0">
                <a:latin typeface="Verdana" pitchFamily="34" charset="0"/>
                <a:ea typeface="Verdana" pitchFamily="34" charset="0"/>
                <a:cs typeface="Verdana" pitchFamily="34" charset="0"/>
              </a:rPr>
              <a:t>   exhibitions, cultural heritage </a:t>
            </a:r>
            <a:r>
              <a:rPr lang="en-US" altLang="ja-JP" sz="1400" dirty="0" smtClean="0">
                <a:latin typeface="Verdana" pitchFamily="34" charset="0"/>
                <a:ea typeface="Verdana" pitchFamily="34" charset="0"/>
                <a:cs typeface="Verdana" pitchFamily="34" charset="0"/>
              </a:rPr>
              <a:t>sites. Participants </a:t>
            </a:r>
            <a:r>
              <a:rPr lang="en-US" altLang="ja-JP" sz="1400" dirty="0">
                <a:latin typeface="Verdana" pitchFamily="34" charset="0"/>
                <a:ea typeface="Verdana" pitchFamily="34" charset="0"/>
                <a:cs typeface="Verdana" pitchFamily="34" charset="0"/>
              </a:rPr>
              <a:t>will interact </a:t>
            </a:r>
            <a:endParaRPr lang="en-US" altLang="ja-JP" sz="1400" dirty="0" smtClean="0">
              <a:latin typeface="Verdana" pitchFamily="34" charset="0"/>
              <a:ea typeface="Verdana" pitchFamily="34" charset="0"/>
              <a:cs typeface="Verdana" pitchFamily="34" charset="0"/>
            </a:endParaRPr>
          </a:p>
          <a:p>
            <a:pPr marL="432000" lvl="1"/>
            <a:r>
              <a:rPr lang="ja-JP" altLang="en-US" sz="1400" dirty="0">
                <a:latin typeface="Verdana" pitchFamily="34" charset="0"/>
                <a:ea typeface="Verdana" pitchFamily="34" charset="0"/>
                <a:cs typeface="Verdana" pitchFamily="34" charset="0"/>
              </a:rPr>
              <a:t>　</a:t>
            </a:r>
            <a:r>
              <a:rPr lang="en-US" altLang="ja-JP" sz="1400" dirty="0" smtClean="0">
                <a:latin typeface="Verdana" pitchFamily="34" charset="0"/>
                <a:ea typeface="Verdana" pitchFamily="34" charset="0"/>
                <a:cs typeface="Verdana" pitchFamily="34" charset="0"/>
              </a:rPr>
              <a:t>and </a:t>
            </a:r>
            <a:r>
              <a:rPr lang="en-US" altLang="ja-JP" sz="1400" dirty="0">
                <a:latin typeface="Verdana" pitchFamily="34" charset="0"/>
                <a:ea typeface="Verdana" pitchFamily="34" charset="0"/>
                <a:cs typeface="Verdana" pitchFamily="34" charset="0"/>
              </a:rPr>
              <a:t>exchange ideas </a:t>
            </a:r>
            <a:r>
              <a:rPr lang="en-US" altLang="ja-JP" sz="1400" dirty="0" smtClean="0">
                <a:latin typeface="Verdana" pitchFamily="34" charset="0"/>
                <a:ea typeface="Verdana" pitchFamily="34" charset="0"/>
                <a:cs typeface="Verdana" pitchFamily="34" charset="0"/>
              </a:rPr>
              <a:t>with </a:t>
            </a:r>
            <a:r>
              <a:rPr lang="en-US" altLang="ja-JP" sz="1400" dirty="0">
                <a:latin typeface="Verdana" pitchFamily="34" charset="0"/>
                <a:ea typeface="Verdana" pitchFamily="34" charset="0"/>
                <a:cs typeface="Verdana" pitchFamily="34" charset="0"/>
              </a:rPr>
              <a:t>people in these various sites </a:t>
            </a:r>
            <a:endParaRPr lang="en-US" altLang="ja-JP" sz="1400" dirty="0" smtClean="0">
              <a:latin typeface="Verdana" pitchFamily="34" charset="0"/>
              <a:ea typeface="Verdana" pitchFamily="34" charset="0"/>
              <a:cs typeface="Verdana" pitchFamily="34" charset="0"/>
            </a:endParaRPr>
          </a:p>
          <a:p>
            <a:pPr marL="432000" lvl="1"/>
            <a:r>
              <a:rPr lang="ja-JP" altLang="en-US" sz="1400" dirty="0" smtClean="0">
                <a:latin typeface="Verdana" pitchFamily="34" charset="0"/>
                <a:ea typeface="Verdana" pitchFamily="34" charset="0"/>
                <a:cs typeface="Verdana" pitchFamily="34" charset="0"/>
              </a:rPr>
              <a:t>　</a:t>
            </a:r>
            <a:r>
              <a:rPr lang="en-US" altLang="ja-JP" sz="1400" dirty="0" smtClean="0">
                <a:latin typeface="Verdana" pitchFamily="34" charset="0"/>
                <a:ea typeface="Verdana" pitchFamily="34" charset="0"/>
                <a:cs typeface="Verdana" pitchFamily="34" charset="0"/>
              </a:rPr>
              <a:t>through </a:t>
            </a:r>
            <a:r>
              <a:rPr lang="en-US" altLang="ja-JP" sz="1400" dirty="0">
                <a:latin typeface="Verdana" pitchFamily="34" charset="0"/>
                <a:ea typeface="Verdana" pitchFamily="34" charset="0"/>
                <a:cs typeface="Verdana" pitchFamily="34" charset="0"/>
              </a:rPr>
              <a:t>workshops </a:t>
            </a:r>
            <a:r>
              <a:rPr lang="en-US" altLang="ja-JP" sz="1400" dirty="0" smtClean="0">
                <a:latin typeface="Verdana" pitchFamily="34" charset="0"/>
                <a:ea typeface="Verdana" pitchFamily="34" charset="0"/>
                <a:cs typeface="Verdana" pitchFamily="34" charset="0"/>
              </a:rPr>
              <a:t>and </a:t>
            </a:r>
            <a:r>
              <a:rPr lang="en-US" altLang="ja-JP" sz="1400" dirty="0">
                <a:latin typeface="Verdana" pitchFamily="34" charset="0"/>
                <a:ea typeface="Verdana" pitchFamily="34" charset="0"/>
                <a:cs typeface="Verdana" pitchFamily="34" charset="0"/>
              </a:rPr>
              <a:t>other events.</a:t>
            </a:r>
            <a:endParaRPr lang="ja-JP" altLang="ja-JP" sz="1400" dirty="0">
              <a:latin typeface="Verdana" pitchFamily="34" charset="0"/>
              <a:cs typeface="Verdana" pitchFamily="34" charset="0"/>
            </a:endParaRPr>
          </a:p>
          <a:p>
            <a:pPr marL="432000" lvl="1"/>
            <a:r>
              <a:rPr lang="en-US" altLang="ja-JP" sz="1400" dirty="0">
                <a:latin typeface="Verdana" pitchFamily="34" charset="0"/>
                <a:ea typeface="Verdana" pitchFamily="34" charset="0"/>
                <a:cs typeface="Verdana" pitchFamily="34" charset="0"/>
              </a:rPr>
              <a:t>- To convey information about Japan’s attractions through </a:t>
            </a:r>
            <a:endParaRPr lang="ja-JP" altLang="ja-JP" sz="1400" dirty="0">
              <a:latin typeface="Verdana" pitchFamily="34" charset="0"/>
              <a:cs typeface="Verdana" pitchFamily="34" charset="0"/>
            </a:endParaRPr>
          </a:p>
          <a:p>
            <a:pPr marL="432000" lvl="1"/>
            <a:r>
              <a:rPr lang="en-US" altLang="ja-JP" sz="1400" dirty="0">
                <a:latin typeface="Verdana" pitchFamily="34" charset="0"/>
                <a:ea typeface="Verdana" pitchFamily="34" charset="0"/>
                <a:cs typeface="Verdana" pitchFamily="34" charset="0"/>
              </a:rPr>
              <a:t>   reporting sessions or Social Network Services after the</a:t>
            </a:r>
            <a:endParaRPr lang="ja-JP" altLang="ja-JP" sz="1400" dirty="0">
              <a:latin typeface="Verdana" pitchFamily="34" charset="0"/>
              <a:cs typeface="Verdana" pitchFamily="34" charset="0"/>
            </a:endParaRPr>
          </a:p>
          <a:p>
            <a:pPr marL="432000" lvl="1"/>
            <a:r>
              <a:rPr lang="en-US" altLang="ja-JP" sz="1400" dirty="0">
                <a:latin typeface="Verdana" pitchFamily="34" charset="0"/>
                <a:ea typeface="Verdana" pitchFamily="34" charset="0"/>
                <a:cs typeface="Verdana" pitchFamily="34" charset="0"/>
              </a:rPr>
              <a:t>   program.</a:t>
            </a:r>
            <a:endParaRPr lang="ja-JP" altLang="ja-JP" sz="1400" dirty="0">
              <a:latin typeface="Verdana" pitchFamily="34" charset="0"/>
              <a:cs typeface="Verdana" pitchFamily="34" charset="0"/>
            </a:endParaRPr>
          </a:p>
        </p:txBody>
      </p:sp>
      <p:sp>
        <p:nvSpPr>
          <p:cNvPr id="5" name="正方形/長方形 4"/>
          <p:cNvSpPr/>
          <p:nvPr/>
        </p:nvSpPr>
        <p:spPr>
          <a:xfrm>
            <a:off x="188640" y="5084253"/>
            <a:ext cx="4347665" cy="369332"/>
          </a:xfrm>
          <a:prstGeom prst="rect">
            <a:avLst/>
          </a:prstGeom>
        </p:spPr>
        <p:txBody>
          <a:bodyPr wrap="none">
            <a:spAutoFit/>
          </a:bodyPr>
          <a:lstStyle/>
          <a:p>
            <a:r>
              <a:rPr lang="en-US" altLang="ja-JP" b="1" dirty="0">
                <a:latin typeface="Verdana" pitchFamily="34" charset="0"/>
                <a:ea typeface="Verdana" pitchFamily="34" charset="0"/>
                <a:cs typeface="Verdana" pitchFamily="34" charset="0"/>
              </a:rPr>
              <a:t>3. </a:t>
            </a:r>
            <a:r>
              <a:rPr lang="en-US" altLang="ja-JP" b="1" dirty="0" smtClean="0">
                <a:latin typeface="Verdana" pitchFamily="34" charset="0"/>
                <a:ea typeface="Verdana" pitchFamily="34" charset="0"/>
                <a:cs typeface="Verdana" pitchFamily="34" charset="0"/>
              </a:rPr>
              <a:t>Qualification </a:t>
            </a:r>
            <a:r>
              <a:rPr lang="en-US" altLang="ja-JP" b="1" dirty="0">
                <a:latin typeface="Verdana" pitchFamily="34" charset="0"/>
                <a:ea typeface="Verdana" pitchFamily="34" charset="0"/>
                <a:cs typeface="Verdana" pitchFamily="34" charset="0"/>
              </a:rPr>
              <a:t>for </a:t>
            </a:r>
            <a:r>
              <a:rPr lang="en-US" altLang="ja-JP" b="1" dirty="0" smtClean="0">
                <a:latin typeface="Verdana" pitchFamily="34" charset="0"/>
                <a:ea typeface="Verdana" pitchFamily="34" charset="0"/>
                <a:cs typeface="Verdana" pitchFamily="34" charset="0"/>
              </a:rPr>
              <a:t>Participation</a:t>
            </a:r>
            <a:endParaRPr lang="ja-JP" altLang="ja-JP" strike="sngStrike" dirty="0">
              <a:latin typeface="Verdana" pitchFamily="34" charset="0"/>
              <a:cs typeface="Verdana" pitchFamily="34" charset="0"/>
            </a:endParaRPr>
          </a:p>
        </p:txBody>
      </p:sp>
      <p:sp>
        <p:nvSpPr>
          <p:cNvPr id="6" name="正方形/長方形 5"/>
          <p:cNvSpPr/>
          <p:nvPr/>
        </p:nvSpPr>
        <p:spPr>
          <a:xfrm>
            <a:off x="333373" y="5508734"/>
            <a:ext cx="6263978" cy="3862596"/>
          </a:xfrm>
          <a:prstGeom prst="rect">
            <a:avLst/>
          </a:prstGeom>
        </p:spPr>
        <p:txBody>
          <a:bodyPr wrap="square">
            <a:spAutoFit/>
          </a:bodyPr>
          <a:lstStyle/>
          <a:p>
            <a:r>
              <a:rPr lang="en-US" altLang="ja-JP" sz="1400" dirty="0">
                <a:latin typeface="Verdana" pitchFamily="34" charset="0"/>
                <a:ea typeface="Verdana" pitchFamily="34" charset="0"/>
                <a:cs typeface="Verdana" pitchFamily="34" charset="0"/>
              </a:rPr>
              <a:t>Applicants should meet all the following </a:t>
            </a:r>
            <a:r>
              <a:rPr lang="en-US" altLang="ja-JP" sz="1400" dirty="0" smtClean="0">
                <a:latin typeface="Verdana" pitchFamily="34" charset="0"/>
                <a:ea typeface="Verdana" pitchFamily="34" charset="0"/>
                <a:cs typeface="Verdana" pitchFamily="34" charset="0"/>
              </a:rPr>
              <a:t>criteria.</a:t>
            </a:r>
            <a:endParaRPr lang="ja-JP" altLang="ja-JP" sz="1400" dirty="0">
              <a:latin typeface="Verdana" pitchFamily="34" charset="0"/>
              <a:cs typeface="Verdana" pitchFamily="34" charset="0"/>
            </a:endParaRPr>
          </a:p>
          <a:p>
            <a:r>
              <a:rPr lang="en-US" altLang="ja-JP" sz="600" dirty="0">
                <a:latin typeface="Verdana" pitchFamily="34" charset="0"/>
                <a:ea typeface="Verdana" pitchFamily="34" charset="0"/>
                <a:cs typeface="Verdana" pitchFamily="34" charset="0"/>
              </a:rPr>
              <a:t> </a:t>
            </a:r>
            <a:endParaRPr lang="ja-JP" altLang="ja-JP" sz="600" dirty="0">
              <a:latin typeface="Verdana" pitchFamily="34" charset="0"/>
              <a:cs typeface="Verdana" pitchFamily="34" charset="0"/>
            </a:endParaRPr>
          </a:p>
          <a:p>
            <a:r>
              <a:rPr lang="ja-JP" altLang="ja-JP" sz="1400" b="1" dirty="0">
                <a:latin typeface="Verdana" pitchFamily="34" charset="0"/>
                <a:cs typeface="Verdana" pitchFamily="34" charset="0"/>
              </a:rPr>
              <a:t>【</a:t>
            </a:r>
            <a:r>
              <a:rPr lang="en-US" altLang="ja-JP" sz="1400" b="1" dirty="0">
                <a:latin typeface="Verdana" pitchFamily="34" charset="0"/>
                <a:ea typeface="Verdana" pitchFamily="34" charset="0"/>
                <a:cs typeface="Verdana" pitchFamily="34" charset="0"/>
              </a:rPr>
              <a:t>All Participants</a:t>
            </a:r>
            <a:r>
              <a:rPr lang="ja-JP" altLang="ja-JP" sz="1400" b="1" dirty="0">
                <a:latin typeface="Verdana" pitchFamily="34" charset="0"/>
                <a:cs typeface="Verdana" pitchFamily="34" charset="0"/>
              </a:rPr>
              <a:t>】</a:t>
            </a:r>
          </a:p>
          <a:p>
            <a:pPr marL="400050" lvl="0" indent="-400050">
              <a:buFont typeface="+mj-lt"/>
              <a:buAutoNum type="romanLcPeriod"/>
            </a:pPr>
            <a:r>
              <a:rPr lang="en-US" altLang="ja-JP" sz="1400" dirty="0">
                <a:latin typeface="Verdana" pitchFamily="34" charset="0"/>
                <a:ea typeface="Verdana" pitchFamily="34" charset="0"/>
                <a:cs typeface="Verdana" pitchFamily="34" charset="0"/>
              </a:rPr>
              <a:t>Applicants must understand the aims of this program and commit to sharing and disseminating their experiences and the attraction of Japan through communication devices </a:t>
            </a:r>
            <a:r>
              <a:rPr lang="ja-JP" altLang="en-US" sz="1400" dirty="0" smtClean="0">
                <a:latin typeface="Verdana" pitchFamily="34" charset="0"/>
                <a:ea typeface="Verdana" pitchFamily="34" charset="0"/>
                <a:cs typeface="Verdana" pitchFamily="34" charset="0"/>
              </a:rPr>
              <a:t>　</a:t>
            </a:r>
            <a:r>
              <a:rPr lang="en-US" altLang="ja-JP" sz="1400" dirty="0" smtClean="0">
                <a:latin typeface="Verdana" pitchFamily="34" charset="0"/>
                <a:ea typeface="Verdana" pitchFamily="34" charset="0"/>
                <a:cs typeface="Verdana" pitchFamily="34" charset="0"/>
              </a:rPr>
              <a:t>including </a:t>
            </a:r>
            <a:r>
              <a:rPr lang="en-US" altLang="ja-JP" sz="1400" dirty="0">
                <a:latin typeface="Verdana" pitchFamily="34" charset="0"/>
                <a:ea typeface="Verdana" pitchFamily="34" charset="0"/>
                <a:cs typeface="Verdana" pitchFamily="34" charset="0"/>
              </a:rPr>
              <a:t>Social Media and/or their writing for publication after returning to their countries.</a:t>
            </a:r>
          </a:p>
          <a:p>
            <a:pPr marL="400050" lvl="0" indent="-400050">
              <a:buFont typeface="+mj-lt"/>
              <a:buAutoNum type="romanLcPeriod"/>
            </a:pPr>
            <a:r>
              <a:rPr lang="en-US" altLang="ja-JP" sz="1400" dirty="0">
                <a:latin typeface="Verdana" pitchFamily="34" charset="0"/>
                <a:ea typeface="Verdana" pitchFamily="34" charset="0"/>
                <a:cs typeface="Verdana" pitchFamily="34" charset="0"/>
              </a:rPr>
              <a:t>Applicants do not have experience of residing in Japan for more than six months.</a:t>
            </a:r>
          </a:p>
          <a:p>
            <a:pPr marL="400050" lvl="0" indent="-400050">
              <a:buFont typeface="+mj-lt"/>
              <a:buAutoNum type="romanLcPeriod"/>
            </a:pPr>
            <a:r>
              <a:rPr lang="en-US" altLang="ja-JP" sz="1400" dirty="0">
                <a:latin typeface="Verdana" pitchFamily="34" charset="0"/>
                <a:ea typeface="Verdana" pitchFamily="34" charset="0"/>
                <a:cs typeface="Verdana" pitchFamily="34" charset="0"/>
              </a:rPr>
              <a:t>Applicants </a:t>
            </a:r>
            <a:r>
              <a:rPr lang="en-US" altLang="ja-JP" sz="1400" dirty="0" smtClean="0">
                <a:latin typeface="Verdana" pitchFamily="34" charset="0"/>
                <a:ea typeface="Verdana" pitchFamily="34" charset="0"/>
                <a:cs typeface="Verdana" pitchFamily="34" charset="0"/>
              </a:rPr>
              <a:t>are nationals</a:t>
            </a:r>
            <a:r>
              <a:rPr lang="ja-JP" altLang="en-US" sz="1400" dirty="0">
                <a:latin typeface="Verdana" pitchFamily="34" charset="0"/>
                <a:ea typeface="Verdana" pitchFamily="34" charset="0"/>
                <a:cs typeface="Verdana" pitchFamily="34" charset="0"/>
              </a:rPr>
              <a:t> </a:t>
            </a:r>
            <a:r>
              <a:rPr lang="en-US" altLang="ja-JP" sz="1400" dirty="0" smtClean="0">
                <a:latin typeface="Verdana" pitchFamily="34" charset="0"/>
                <a:ea typeface="Verdana" pitchFamily="34" charset="0"/>
                <a:cs typeface="Verdana" pitchFamily="34" charset="0"/>
              </a:rPr>
              <a:t>of </a:t>
            </a:r>
            <a:r>
              <a:rPr lang="en-US" altLang="ja-JP" sz="1400" dirty="0">
                <a:latin typeface="Verdana" pitchFamily="34" charset="0"/>
                <a:ea typeface="Verdana" pitchFamily="34" charset="0"/>
                <a:cs typeface="Verdana" pitchFamily="34" charset="0"/>
              </a:rPr>
              <a:t>the countries below and do not have Japanese nationality.</a:t>
            </a:r>
            <a:endParaRPr lang="ja-JP" altLang="ja-JP" sz="1400" dirty="0">
              <a:latin typeface="Verdana" pitchFamily="34" charset="0"/>
              <a:cs typeface="Verdana" pitchFamily="34" charset="0"/>
            </a:endParaRPr>
          </a:p>
          <a:p>
            <a:r>
              <a:rPr lang="en-US" altLang="ja-JP" sz="800" dirty="0">
                <a:latin typeface="Verdana" pitchFamily="34" charset="0"/>
                <a:ea typeface="Verdana" pitchFamily="34" charset="0"/>
                <a:cs typeface="Verdana" pitchFamily="34" charset="0"/>
              </a:rPr>
              <a:t> </a:t>
            </a:r>
            <a:endParaRPr lang="ja-JP" altLang="ja-JP" sz="600" dirty="0">
              <a:latin typeface="Verdana" pitchFamily="34" charset="0"/>
              <a:cs typeface="Verdana" pitchFamily="34" charset="0"/>
            </a:endParaRPr>
          </a:p>
          <a:p>
            <a:r>
              <a:rPr lang="en-US" altLang="ja-JP" sz="1100" i="1" dirty="0">
                <a:latin typeface="Verdana" pitchFamily="34" charset="0"/>
                <a:ea typeface="Verdana" pitchFamily="34" charset="0"/>
                <a:cs typeface="Verdana" pitchFamily="34" charset="0"/>
              </a:rPr>
              <a:t>Albania, Andorra, Armenia, Austria, Azerbaijan, Belarus, Belgium, Bosnia and Herzegovina, Bulgaria, Croatia, Cyprus, Czech Republic, Denmark, Estonia, Finland, France, Georgia, Germany, Greece, Hungary, Iceland, Ireland, Italy, Kazakhstan, Kosovo, Kyrgyz Republic, Latvia, Liechtenstein, Lithuania, Luxembourg, Former Yugoslav Republic lf Macedonia, Malta, Moldova, Monaco, Montenegro, Netherlands, Norway, Poland, Portugal, Romania, </a:t>
            </a:r>
            <a:r>
              <a:rPr lang="en-US" altLang="ja-JP" sz="1100" i="1" dirty="0" smtClean="0">
                <a:latin typeface="Verdana" pitchFamily="34" charset="0"/>
                <a:ea typeface="Verdana" pitchFamily="34" charset="0"/>
                <a:cs typeface="Verdana" pitchFamily="34" charset="0"/>
              </a:rPr>
              <a:t>San </a:t>
            </a:r>
            <a:r>
              <a:rPr lang="en-US" altLang="ja-JP" sz="1100" i="1" dirty="0">
                <a:latin typeface="Verdana" pitchFamily="34" charset="0"/>
                <a:ea typeface="Verdana" pitchFamily="34" charset="0"/>
                <a:cs typeface="Verdana" pitchFamily="34" charset="0"/>
              </a:rPr>
              <a:t>Marino, Serbia, </a:t>
            </a:r>
            <a:r>
              <a:rPr lang="en-US" altLang="ja-JP" sz="1100" i="1" dirty="0" smtClean="0">
                <a:latin typeface="Verdana" pitchFamily="34" charset="0"/>
                <a:ea typeface="Verdana" pitchFamily="34" charset="0"/>
                <a:cs typeface="Verdana" pitchFamily="34" charset="0"/>
              </a:rPr>
              <a:t>Slovakia, Slovenia</a:t>
            </a:r>
            <a:r>
              <a:rPr lang="en-US" altLang="ja-JP" sz="1100" i="1" dirty="0">
                <a:latin typeface="Verdana" pitchFamily="34" charset="0"/>
                <a:ea typeface="Verdana" pitchFamily="34" charset="0"/>
                <a:cs typeface="Verdana" pitchFamily="34" charset="0"/>
              </a:rPr>
              <a:t>, Spain, Sweden, Switzerland, Tajikistan, Turkmenistan, Ukraine, United Kingdom, Uzbekistan</a:t>
            </a:r>
            <a:endParaRPr lang="ja-JP" altLang="ja-JP" sz="1100" i="1" dirty="0">
              <a:latin typeface="Verdana" pitchFamily="34" charset="0"/>
              <a:cs typeface="Verdana" pitchFamily="34" charset="0"/>
            </a:endParaRPr>
          </a:p>
        </p:txBody>
      </p:sp>
      <p:pic>
        <p:nvPicPr>
          <p:cNvPr id="7" name="図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74744" y="409727"/>
            <a:ext cx="866624" cy="870865"/>
          </a:xfrm>
          <a:prstGeom prst="rect">
            <a:avLst/>
          </a:prstGeom>
        </p:spPr>
      </p:pic>
    </p:spTree>
    <p:extLst>
      <p:ext uri="{BB962C8B-B14F-4D97-AF65-F5344CB8AC3E}">
        <p14:creationId xmlns:p14="http://schemas.microsoft.com/office/powerpoint/2010/main" val="1166561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168B7183-D6B7-4E43-AB9D-9B1E31A18827}" type="slidenum">
              <a:rPr lang="ja-JP" altLang="en-US" smtClean="0"/>
              <a:pPr/>
              <a:t>4</a:t>
            </a:fld>
            <a:endParaRPr lang="ja-JP" altLang="en-US" dirty="0"/>
          </a:p>
        </p:txBody>
      </p:sp>
      <p:sp>
        <p:nvSpPr>
          <p:cNvPr id="3" name="正方形/長方形 2"/>
          <p:cNvSpPr/>
          <p:nvPr/>
        </p:nvSpPr>
        <p:spPr>
          <a:xfrm>
            <a:off x="333373" y="488504"/>
            <a:ext cx="6191251" cy="4185761"/>
          </a:xfrm>
          <a:prstGeom prst="rect">
            <a:avLst/>
          </a:prstGeom>
        </p:spPr>
        <p:txBody>
          <a:bodyPr wrap="square">
            <a:spAutoFit/>
          </a:bodyPr>
          <a:lstStyle/>
          <a:p>
            <a:pPr marL="400050" lvl="0" indent="-400050">
              <a:buFont typeface="+mj-lt"/>
              <a:buAutoNum type="romanLcPeriod" startAt="4"/>
            </a:pPr>
            <a:r>
              <a:rPr lang="en-GB" altLang="ja-JP" sz="1400" dirty="0">
                <a:latin typeface="Verdana" pitchFamily="34" charset="0"/>
                <a:ea typeface="Verdana" pitchFamily="34" charset="0"/>
                <a:cs typeface="Verdana" pitchFamily="34" charset="0"/>
              </a:rPr>
              <a:t>After completing the program, applicants must </a:t>
            </a:r>
            <a:r>
              <a:rPr lang="ja-JP" altLang="en-US" sz="1400" dirty="0">
                <a:latin typeface="Verdana" pitchFamily="34" charset="0"/>
                <a:ea typeface="Verdana" pitchFamily="34" charset="0"/>
                <a:cs typeface="Verdana" pitchFamily="34" charset="0"/>
              </a:rPr>
              <a:t>　　　　　</a:t>
            </a:r>
            <a:r>
              <a:rPr lang="en-GB" altLang="ja-JP" sz="1400" dirty="0">
                <a:latin typeface="Verdana" pitchFamily="34" charset="0"/>
                <a:ea typeface="Verdana" pitchFamily="34" charset="0"/>
                <a:cs typeface="Verdana" pitchFamily="34" charset="0"/>
              </a:rPr>
              <a:t>answer the questionnaires which will be conducted</a:t>
            </a:r>
            <a:r>
              <a:rPr lang="ja-JP" altLang="en-US" sz="1400" dirty="0">
                <a:latin typeface="Verdana" pitchFamily="34" charset="0"/>
                <a:ea typeface="Verdana" pitchFamily="34" charset="0"/>
                <a:cs typeface="Verdana" pitchFamily="34" charset="0"/>
              </a:rPr>
              <a:t>　　　　　</a:t>
            </a:r>
            <a:r>
              <a:rPr lang="en-GB" altLang="ja-JP" sz="1400" dirty="0">
                <a:latin typeface="Verdana" pitchFamily="34" charset="0"/>
                <a:ea typeface="Verdana" pitchFamily="34" charset="0"/>
                <a:cs typeface="Verdana" pitchFamily="34" charset="0"/>
              </a:rPr>
              <a:t>three times; at the end of the program, six months </a:t>
            </a:r>
            <a:r>
              <a:rPr lang="ja-JP" altLang="en-US" sz="1400" dirty="0">
                <a:latin typeface="Verdana" pitchFamily="34" charset="0"/>
                <a:ea typeface="Verdana" pitchFamily="34" charset="0"/>
                <a:cs typeface="Verdana" pitchFamily="34" charset="0"/>
              </a:rPr>
              <a:t>　　　　　　</a:t>
            </a:r>
            <a:r>
              <a:rPr lang="en-GB" altLang="ja-JP" sz="1400" dirty="0">
                <a:latin typeface="Verdana" pitchFamily="34" charset="0"/>
                <a:ea typeface="Verdana" pitchFamily="34" charset="0"/>
                <a:cs typeface="Verdana" pitchFamily="34" charset="0"/>
              </a:rPr>
              <a:t>later, and a year later.</a:t>
            </a:r>
          </a:p>
          <a:p>
            <a:pPr marL="400050" indent="-400050">
              <a:buFont typeface="+mj-lt"/>
              <a:buAutoNum type="romanLcPeriod" startAt="5"/>
            </a:pPr>
            <a:r>
              <a:rPr lang="en-GB" altLang="ja-JP" sz="1400" dirty="0">
                <a:latin typeface="Verdana" pitchFamily="34" charset="0"/>
                <a:ea typeface="Verdana" pitchFamily="34" charset="0"/>
                <a:cs typeface="Verdana" pitchFamily="34" charset="0"/>
              </a:rPr>
              <a:t>Applicants must be in good </a:t>
            </a:r>
            <a:r>
              <a:rPr lang="en-GB" altLang="ja-JP" sz="1400" dirty="0" smtClean="0">
                <a:latin typeface="Verdana" pitchFamily="34" charset="0"/>
                <a:ea typeface="Verdana" pitchFamily="34" charset="0"/>
                <a:cs typeface="Verdana" pitchFamily="34" charset="0"/>
              </a:rPr>
              <a:t>health.</a:t>
            </a:r>
            <a:endParaRPr lang="ja-JP" altLang="ja-JP" sz="1400" dirty="0">
              <a:latin typeface="Verdana" pitchFamily="34" charset="0"/>
              <a:cs typeface="Verdana" pitchFamily="34" charset="0"/>
            </a:endParaRPr>
          </a:p>
          <a:p>
            <a:pPr marL="720000" lvl="2"/>
            <a:r>
              <a:rPr lang="en-GB" altLang="ja-JP" sz="1400" dirty="0">
                <a:latin typeface="Verdana" pitchFamily="34" charset="0"/>
                <a:ea typeface="Verdana" pitchFamily="34" charset="0"/>
                <a:cs typeface="Verdana" pitchFamily="34" charset="0"/>
              </a:rPr>
              <a:t>-Applicants are healthy physically and mentally.</a:t>
            </a:r>
            <a:endParaRPr lang="ja-JP" altLang="ja-JP" sz="1400" dirty="0">
              <a:latin typeface="Verdana" pitchFamily="34" charset="0"/>
              <a:cs typeface="Verdana" pitchFamily="34" charset="0"/>
            </a:endParaRPr>
          </a:p>
          <a:p>
            <a:pPr marL="720000" lvl="2"/>
            <a:r>
              <a:rPr lang="en-GB" altLang="ja-JP" sz="1400" dirty="0">
                <a:latin typeface="Verdana" pitchFamily="34" charset="0"/>
                <a:ea typeface="Verdana" pitchFamily="34" charset="0"/>
                <a:cs typeface="Verdana" pitchFamily="34" charset="0"/>
              </a:rPr>
              <a:t>-If a participant’s body temperature is 37.5</a:t>
            </a:r>
            <a:r>
              <a:rPr lang="ja-JP" altLang="ja-JP" sz="1400" dirty="0">
                <a:latin typeface="Meiryo UI" pitchFamily="50" charset="-128"/>
                <a:ea typeface="Meiryo UI" pitchFamily="50" charset="-128"/>
                <a:cs typeface="Meiryo UI" pitchFamily="50" charset="-128"/>
              </a:rPr>
              <a:t>℃（</a:t>
            </a:r>
            <a:r>
              <a:rPr lang="en-GB" altLang="ja-JP" sz="1400" dirty="0">
                <a:latin typeface="Meiryo UI" pitchFamily="50" charset="-128"/>
                <a:ea typeface="Meiryo UI" pitchFamily="50" charset="-128"/>
                <a:cs typeface="Meiryo UI" pitchFamily="50" charset="-128"/>
              </a:rPr>
              <a:t> 99.5 °F</a:t>
            </a:r>
            <a:r>
              <a:rPr lang="ja-JP" altLang="ja-JP" sz="1400" dirty="0">
                <a:latin typeface="Meiryo UI" pitchFamily="50" charset="-128"/>
                <a:ea typeface="Meiryo UI" pitchFamily="50" charset="-128"/>
                <a:cs typeface="Meiryo UI" pitchFamily="50" charset="-128"/>
              </a:rPr>
              <a:t>）</a:t>
            </a:r>
            <a:r>
              <a:rPr lang="en-GB" altLang="ja-JP" sz="1400" dirty="0">
                <a:latin typeface="Meiryo UI" pitchFamily="50" charset="-128"/>
                <a:ea typeface="Meiryo UI" pitchFamily="50" charset="-128"/>
                <a:cs typeface="Meiryo UI" pitchFamily="50" charset="-128"/>
              </a:rPr>
              <a:t> </a:t>
            </a:r>
            <a:r>
              <a:rPr lang="ja-JP" altLang="en-US" sz="1400" dirty="0">
                <a:latin typeface="Meiryo UI" pitchFamily="50" charset="-128"/>
                <a:ea typeface="Meiryo UI" pitchFamily="50" charset="-128"/>
                <a:cs typeface="Meiryo UI" pitchFamily="50" charset="-128"/>
              </a:rPr>
              <a:t>　</a:t>
            </a:r>
            <a:endParaRPr lang="en-US" altLang="ja-JP" sz="1400" dirty="0">
              <a:latin typeface="Meiryo UI" pitchFamily="50" charset="-128"/>
              <a:ea typeface="Meiryo UI" pitchFamily="50" charset="-128"/>
              <a:cs typeface="Meiryo UI" pitchFamily="50" charset="-128"/>
            </a:endParaRPr>
          </a:p>
          <a:p>
            <a:pPr marL="720000" lvl="2"/>
            <a:r>
              <a:rPr lang="ja-JP" altLang="en-US" sz="1400" dirty="0">
                <a:latin typeface="Meiryo UI" pitchFamily="50" charset="-128"/>
                <a:ea typeface="Meiryo UI" pitchFamily="50" charset="-128"/>
                <a:cs typeface="Meiryo UI" pitchFamily="50" charset="-128"/>
              </a:rPr>
              <a:t>　</a:t>
            </a:r>
            <a:r>
              <a:rPr lang="en-GB" altLang="ja-JP" sz="1400" dirty="0">
                <a:latin typeface="Verdana" pitchFamily="34" charset="0"/>
                <a:ea typeface="Verdana" pitchFamily="34" charset="0"/>
                <a:cs typeface="Verdana" pitchFamily="34" charset="0"/>
              </a:rPr>
              <a:t>or higher on the day of departure, he/ she cannot depart </a:t>
            </a:r>
          </a:p>
          <a:p>
            <a:pPr marL="720000" lvl="2"/>
            <a:r>
              <a:rPr lang="en-GB" altLang="ja-JP" sz="1400" dirty="0">
                <a:latin typeface="Verdana" pitchFamily="34" charset="0"/>
                <a:ea typeface="Verdana" pitchFamily="34" charset="0"/>
                <a:cs typeface="Verdana" pitchFamily="34" charset="0"/>
              </a:rPr>
              <a:t>  for Japan and will </a:t>
            </a:r>
            <a:r>
              <a:rPr lang="en-GB" altLang="ja-JP" sz="1400" dirty="0" smtClean="0">
                <a:latin typeface="Verdana" pitchFamily="34" charset="0"/>
                <a:ea typeface="Verdana" pitchFamily="34" charset="0"/>
                <a:cs typeface="Verdana" pitchFamily="34" charset="0"/>
              </a:rPr>
              <a:t>NOT </a:t>
            </a:r>
            <a:r>
              <a:rPr lang="en-GB" altLang="ja-JP" sz="1400" dirty="0">
                <a:latin typeface="Verdana" pitchFamily="34" charset="0"/>
                <a:ea typeface="Verdana" pitchFamily="34" charset="0"/>
                <a:cs typeface="Verdana" pitchFamily="34" charset="0"/>
              </a:rPr>
              <a:t>BE ELIGIBLE to join in the </a:t>
            </a:r>
          </a:p>
          <a:p>
            <a:pPr marL="720000" lvl="2"/>
            <a:r>
              <a:rPr lang="en-GB" altLang="ja-JP" sz="1400" dirty="0">
                <a:latin typeface="Verdana" pitchFamily="34" charset="0"/>
                <a:ea typeface="Verdana" pitchFamily="34" charset="0"/>
                <a:cs typeface="Verdana" pitchFamily="34" charset="0"/>
              </a:rPr>
              <a:t>  inbound program in Japan. </a:t>
            </a:r>
            <a:endParaRPr lang="ja-JP" altLang="ja-JP" sz="1400" dirty="0">
              <a:latin typeface="Verdana" pitchFamily="34" charset="0"/>
              <a:cs typeface="Verdana" pitchFamily="34" charset="0"/>
            </a:endParaRPr>
          </a:p>
          <a:p>
            <a:pPr marL="400050" lvl="0" indent="-400050">
              <a:buFont typeface="+mj-lt"/>
              <a:buAutoNum type="romanLcPeriod" startAt="6"/>
            </a:pPr>
            <a:r>
              <a:rPr lang="en-GB" altLang="ja-JP" sz="1400" dirty="0">
                <a:latin typeface="Verdana" pitchFamily="34" charset="0"/>
                <a:ea typeface="Verdana" pitchFamily="34" charset="0"/>
                <a:cs typeface="Verdana" pitchFamily="34" charset="0"/>
              </a:rPr>
              <a:t>Applicants belong to one of the schools located in the countries </a:t>
            </a:r>
            <a:r>
              <a:rPr lang="en-GB" altLang="ja-JP" sz="1400" dirty="0">
                <a:latin typeface="Meiryo UI" pitchFamily="50" charset="-128"/>
                <a:ea typeface="Meiryo UI" pitchFamily="50" charset="-128"/>
                <a:cs typeface="Meiryo UI" pitchFamily="50" charset="-128"/>
              </a:rPr>
              <a:t>above (</a:t>
            </a:r>
            <a:r>
              <a:rPr lang="en-US" altLang="ja-JP" sz="1400" dirty="0">
                <a:latin typeface="Meiryo UI" pitchFamily="50" charset="-128"/>
                <a:ea typeface="Meiryo UI" pitchFamily="50" charset="-128"/>
                <a:cs typeface="Meiryo UI" pitchFamily="50" charset="-128"/>
              </a:rPr>
              <a:t>ⅲ)</a:t>
            </a:r>
            <a:r>
              <a:rPr lang="en-GB" altLang="ja-JP" sz="1400" dirty="0">
                <a:latin typeface="Meiryo UI" pitchFamily="50" charset="-128"/>
                <a:ea typeface="Meiryo UI" pitchFamily="50" charset="-128"/>
                <a:cs typeface="Meiryo UI" pitchFamily="50" charset="-128"/>
              </a:rPr>
              <a:t>.</a:t>
            </a:r>
          </a:p>
          <a:p>
            <a:pPr lvl="0"/>
            <a:r>
              <a:rPr lang="en-GB" altLang="ja-JP" sz="1400" dirty="0">
                <a:latin typeface="Meiryo UI" pitchFamily="50" charset="-128"/>
                <a:ea typeface="Meiryo UI" pitchFamily="50" charset="-128"/>
                <a:cs typeface="Meiryo UI" pitchFamily="50" charset="-128"/>
              </a:rPr>
              <a:t>       </a:t>
            </a:r>
            <a:r>
              <a:rPr lang="en-GB" altLang="ja-JP" sz="1400" dirty="0">
                <a:latin typeface="Verdana" pitchFamily="34" charset="0"/>
                <a:ea typeface="Verdana" pitchFamily="34" charset="0"/>
                <a:cs typeface="Verdana" pitchFamily="34" charset="0"/>
              </a:rPr>
              <a:t>(the location is not necessarily the same as their nationality</a:t>
            </a:r>
            <a:r>
              <a:rPr lang="ja-JP" altLang="ja-JP" sz="1400" dirty="0">
                <a:latin typeface="Verdana" pitchFamily="34" charset="0"/>
                <a:cs typeface="Verdana" pitchFamily="34" charset="0"/>
              </a:rPr>
              <a:t>）</a:t>
            </a:r>
            <a:endParaRPr lang="en-US" altLang="ja-JP" sz="1400" dirty="0">
              <a:latin typeface="Verdana" pitchFamily="34" charset="0"/>
              <a:cs typeface="Verdana" pitchFamily="34" charset="0"/>
            </a:endParaRPr>
          </a:p>
          <a:p>
            <a:pPr marL="400050" lvl="0" indent="-400050">
              <a:buFont typeface="+mj-lt"/>
              <a:buAutoNum type="romanLcPeriod" startAt="7"/>
            </a:pPr>
            <a:r>
              <a:rPr lang="en-GB" altLang="ja-JP" sz="1400" dirty="0">
                <a:latin typeface="Verdana" pitchFamily="34" charset="0"/>
                <a:ea typeface="Verdana" pitchFamily="34" charset="0"/>
                <a:cs typeface="Verdana" pitchFamily="34" charset="0"/>
              </a:rPr>
              <a:t>Applicants are aged 20 or over.</a:t>
            </a:r>
          </a:p>
          <a:p>
            <a:pPr marL="400050" lvl="0" indent="-400050">
              <a:buFont typeface="+mj-lt"/>
              <a:buAutoNum type="romanLcPeriod" startAt="7"/>
            </a:pPr>
            <a:r>
              <a:rPr lang="en-GB" altLang="ja-JP" sz="1400" dirty="0">
                <a:latin typeface="Verdana" pitchFamily="34" charset="0"/>
                <a:ea typeface="Verdana" pitchFamily="34" charset="0"/>
                <a:cs typeface="Verdana" pitchFamily="34" charset="0"/>
              </a:rPr>
              <a:t>Applicants major in politics, law, history, international politics, economics, public policy, cross-regional comparison or other related areas.</a:t>
            </a:r>
          </a:p>
          <a:p>
            <a:pPr marL="400050" lvl="0" indent="-400050">
              <a:buFont typeface="+mj-lt"/>
              <a:buAutoNum type="romanLcPeriod" startAt="7"/>
            </a:pPr>
            <a:r>
              <a:rPr lang="en-GB" altLang="ja-JP" sz="1400" dirty="0">
                <a:latin typeface="Verdana" pitchFamily="34" charset="0"/>
                <a:ea typeface="Verdana" pitchFamily="34" charset="0"/>
                <a:cs typeface="Verdana" pitchFamily="34" charset="0"/>
              </a:rPr>
              <a:t>Applicants can communicate with other participants in English without difficulty.</a:t>
            </a:r>
          </a:p>
        </p:txBody>
      </p:sp>
      <p:sp>
        <p:nvSpPr>
          <p:cNvPr id="4" name="正方形/長方形 3"/>
          <p:cNvSpPr/>
          <p:nvPr/>
        </p:nvSpPr>
        <p:spPr>
          <a:xfrm>
            <a:off x="180653" y="4799692"/>
            <a:ext cx="3251211" cy="369332"/>
          </a:xfrm>
          <a:prstGeom prst="rect">
            <a:avLst/>
          </a:prstGeom>
        </p:spPr>
        <p:txBody>
          <a:bodyPr wrap="none">
            <a:spAutoFit/>
          </a:bodyPr>
          <a:lstStyle/>
          <a:p>
            <a:r>
              <a:rPr lang="en-US" altLang="ja-JP" b="1" dirty="0">
                <a:latin typeface="Verdana" pitchFamily="34" charset="0"/>
                <a:ea typeface="Verdana" pitchFamily="34" charset="0"/>
                <a:cs typeface="Verdana" pitchFamily="34" charset="0"/>
              </a:rPr>
              <a:t>4. Necessary Procedure</a:t>
            </a:r>
            <a:endParaRPr lang="ja-JP" altLang="ja-JP" dirty="0">
              <a:latin typeface="Verdana" pitchFamily="34" charset="0"/>
              <a:cs typeface="Verdana" pitchFamily="34" charset="0"/>
            </a:endParaRPr>
          </a:p>
        </p:txBody>
      </p:sp>
      <p:sp>
        <p:nvSpPr>
          <p:cNvPr id="5" name="正方形/長方形 4"/>
          <p:cNvSpPr/>
          <p:nvPr/>
        </p:nvSpPr>
        <p:spPr>
          <a:xfrm>
            <a:off x="333374" y="5200957"/>
            <a:ext cx="6191249" cy="4216539"/>
          </a:xfrm>
          <a:prstGeom prst="rect">
            <a:avLst/>
          </a:prstGeom>
        </p:spPr>
        <p:txBody>
          <a:bodyPr wrap="square">
            <a:spAutoFit/>
          </a:bodyPr>
          <a:lstStyle/>
          <a:p>
            <a:pPr marL="400050" indent="-400050">
              <a:buFont typeface="+mj-lt"/>
              <a:buAutoNum type="romanLcPeriod"/>
            </a:pPr>
            <a:r>
              <a:rPr lang="en-US" altLang="ja-JP" sz="1400" u="sng" dirty="0">
                <a:latin typeface="Verdana" pitchFamily="34" charset="0"/>
                <a:ea typeface="Verdana" pitchFamily="34" charset="0"/>
                <a:cs typeface="Verdana" pitchFamily="34" charset="0"/>
              </a:rPr>
              <a:t>The Application Form and Confirmation for the Participant for MIRAI Program </a:t>
            </a:r>
          </a:p>
          <a:p>
            <a:pPr lvl="1"/>
            <a:endParaRPr lang="en-US" altLang="ja-JP" sz="600" dirty="0">
              <a:latin typeface="Verdana" pitchFamily="34" charset="0"/>
              <a:ea typeface="Verdana" pitchFamily="34" charset="0"/>
              <a:cs typeface="Verdana" pitchFamily="34" charset="0"/>
            </a:endParaRPr>
          </a:p>
          <a:p>
            <a:pPr lvl="1"/>
            <a:r>
              <a:rPr lang="en-US" altLang="ja-JP" sz="1400" dirty="0">
                <a:latin typeface="Verdana" pitchFamily="34" charset="0"/>
                <a:ea typeface="Verdana" pitchFamily="34" charset="0"/>
                <a:cs typeface="Verdana" pitchFamily="34" charset="0"/>
              </a:rPr>
              <a:t>Fill out the forms on the website with the required </a:t>
            </a:r>
            <a:r>
              <a:rPr lang="en-US" altLang="ja-JP" sz="1400" dirty="0" smtClean="0">
                <a:latin typeface="Verdana" pitchFamily="34" charset="0"/>
                <a:ea typeface="Verdana" pitchFamily="34" charset="0"/>
                <a:cs typeface="Verdana" pitchFamily="34" charset="0"/>
              </a:rPr>
              <a:t> information </a:t>
            </a:r>
            <a:r>
              <a:rPr lang="en-US" altLang="ja-JP" sz="1400" dirty="0">
                <a:latin typeface="Verdana" pitchFamily="34" charset="0"/>
                <a:ea typeface="Verdana" pitchFamily="34" charset="0"/>
                <a:cs typeface="Verdana" pitchFamily="34" charset="0"/>
              </a:rPr>
              <a:t>and answers </a:t>
            </a:r>
            <a:r>
              <a:rPr lang="en-US" altLang="ja-JP" sz="1400" dirty="0" smtClean="0">
                <a:latin typeface="Verdana" pitchFamily="34" charset="0"/>
                <a:ea typeface="Verdana" pitchFamily="34" charset="0"/>
                <a:cs typeface="Verdana" pitchFamily="34" charset="0"/>
              </a:rPr>
              <a:t>during </a:t>
            </a:r>
            <a:r>
              <a:rPr lang="en-US" altLang="ja-JP" sz="1400" dirty="0">
                <a:latin typeface="Verdana" pitchFamily="34" charset="0"/>
                <a:ea typeface="Verdana" pitchFamily="34" charset="0"/>
                <a:cs typeface="Verdana" pitchFamily="34" charset="0"/>
              </a:rPr>
              <a:t>the application </a:t>
            </a:r>
            <a:r>
              <a:rPr lang="en-US" altLang="ja-JP" sz="1400" dirty="0" smtClean="0">
                <a:latin typeface="Verdana" pitchFamily="34" charset="0"/>
                <a:ea typeface="Verdana" pitchFamily="34" charset="0"/>
                <a:cs typeface="Verdana" pitchFamily="34" charset="0"/>
              </a:rPr>
              <a:t>period.</a:t>
            </a:r>
          </a:p>
          <a:p>
            <a:pPr lvl="1"/>
            <a:endParaRPr lang="en-US" altLang="ja-JP" sz="1400" dirty="0" smtClean="0">
              <a:latin typeface="Verdana" pitchFamily="34" charset="0"/>
              <a:ea typeface="Verdana" pitchFamily="34" charset="0"/>
              <a:cs typeface="Verdana" pitchFamily="34" charset="0"/>
            </a:endParaRPr>
          </a:p>
          <a:p>
            <a:pPr lvl="1"/>
            <a:r>
              <a:rPr lang="ja-JP" altLang="en-US" sz="1400" dirty="0" smtClean="0">
                <a:latin typeface="Verdana" pitchFamily="34" charset="0"/>
                <a:ea typeface="Verdana" pitchFamily="34" charset="0"/>
                <a:cs typeface="Verdana" pitchFamily="34" charset="0"/>
              </a:rPr>
              <a:t>　➢　</a:t>
            </a:r>
            <a:r>
              <a:rPr lang="en-US" altLang="ja-JP" sz="1400" dirty="0" smtClean="0">
                <a:latin typeface="Verdana" pitchFamily="34" charset="0"/>
                <a:ea typeface="Verdana" pitchFamily="34" charset="0"/>
                <a:cs typeface="Verdana" pitchFamily="34" charset="0"/>
              </a:rPr>
              <a:t>Application period : 3 July </a:t>
            </a:r>
            <a:r>
              <a:rPr lang="en-US" altLang="ja-JP" sz="1400" smtClean="0">
                <a:latin typeface="Verdana" pitchFamily="34" charset="0"/>
                <a:ea typeface="Verdana" pitchFamily="34" charset="0"/>
                <a:cs typeface="Verdana" pitchFamily="34" charset="0"/>
              </a:rPr>
              <a:t>~ </a:t>
            </a:r>
            <a:r>
              <a:rPr lang="en-US" altLang="ja-JP" sz="1400" smtClean="0">
                <a:latin typeface="Verdana" pitchFamily="34" charset="0"/>
                <a:ea typeface="Verdana" pitchFamily="34" charset="0"/>
                <a:cs typeface="Verdana" pitchFamily="34" charset="0"/>
              </a:rPr>
              <a:t>10 </a:t>
            </a:r>
            <a:r>
              <a:rPr lang="en-US" altLang="ja-JP" sz="1400" dirty="0" smtClean="0">
                <a:latin typeface="Verdana" pitchFamily="34" charset="0"/>
                <a:ea typeface="Verdana" pitchFamily="34" charset="0"/>
                <a:cs typeface="Verdana" pitchFamily="34" charset="0"/>
              </a:rPr>
              <a:t>August 2017</a:t>
            </a:r>
          </a:p>
          <a:p>
            <a:pPr lvl="1">
              <a:lnSpc>
                <a:spcPct val="150000"/>
              </a:lnSpc>
            </a:pPr>
            <a:r>
              <a:rPr lang="ja-JP" altLang="en-US" sz="1400" dirty="0" smtClean="0">
                <a:latin typeface="Verdana" pitchFamily="34" charset="0"/>
                <a:ea typeface="Verdana" pitchFamily="34" charset="0"/>
                <a:cs typeface="Verdana" pitchFamily="34" charset="0"/>
              </a:rPr>
              <a:t>　➢　</a:t>
            </a:r>
            <a:r>
              <a:rPr lang="en-US" altLang="ja-JP" sz="1400" dirty="0">
                <a:latin typeface="Verdana" pitchFamily="34" charset="0"/>
                <a:ea typeface="Verdana" pitchFamily="34" charset="0"/>
                <a:cs typeface="Verdana" pitchFamily="34" charset="0"/>
              </a:rPr>
              <a:t>URL </a:t>
            </a:r>
            <a:r>
              <a:rPr lang="en-US" altLang="ja-JP" sz="1400" dirty="0" smtClean="0">
                <a:latin typeface="Verdana" pitchFamily="34" charset="0"/>
                <a:ea typeface="Verdana" pitchFamily="34" charset="0"/>
                <a:cs typeface="Verdana" pitchFamily="34" charset="0"/>
              </a:rPr>
              <a:t>: https</a:t>
            </a:r>
            <a:r>
              <a:rPr lang="en-US" altLang="ja-JP" sz="1400" dirty="0">
                <a:latin typeface="Verdana" pitchFamily="34" charset="0"/>
                <a:ea typeface="Verdana" pitchFamily="34" charset="0"/>
                <a:cs typeface="Verdana" pitchFamily="34" charset="0"/>
              </a:rPr>
              <a:t>://</a:t>
            </a:r>
            <a:r>
              <a:rPr lang="en-US" altLang="ja-JP" sz="1400" dirty="0" smtClean="0">
                <a:latin typeface="Verdana" pitchFamily="34" charset="0"/>
                <a:ea typeface="Verdana" pitchFamily="34" charset="0"/>
                <a:cs typeface="Verdana" pitchFamily="34" charset="0"/>
              </a:rPr>
              <a:t>www.jtbbwt.com/section/kasumidaiichi</a:t>
            </a:r>
          </a:p>
          <a:p>
            <a:pPr lvl="1">
              <a:lnSpc>
                <a:spcPct val="150000"/>
              </a:lnSpc>
            </a:pPr>
            <a:r>
              <a:rPr lang="en-US" altLang="ja-JP" sz="1400" dirty="0">
                <a:latin typeface="Verdana" pitchFamily="34" charset="0"/>
                <a:ea typeface="Verdana" pitchFamily="34" charset="0"/>
                <a:cs typeface="Verdana" pitchFamily="34" charset="0"/>
              </a:rPr>
              <a:t>	</a:t>
            </a:r>
            <a:r>
              <a:rPr lang="en-US" altLang="ja-JP" sz="1400" dirty="0" smtClean="0">
                <a:latin typeface="Verdana" pitchFamily="34" charset="0"/>
                <a:ea typeface="Verdana" pitchFamily="34" charset="0"/>
                <a:cs typeface="Verdana" pitchFamily="34" charset="0"/>
              </a:rPr>
              <a:t>           /mirai2017_autumn/login.html</a:t>
            </a:r>
            <a:endParaRPr lang="ja-JP" altLang="en-US" sz="1400" dirty="0">
              <a:latin typeface="Verdana" pitchFamily="34" charset="0"/>
              <a:cs typeface="Verdana" pitchFamily="34" charset="0"/>
            </a:endParaRPr>
          </a:p>
          <a:p>
            <a:pPr lvl="1"/>
            <a:endParaRPr lang="en-US" altLang="ja-JP" sz="1400" dirty="0" smtClean="0">
              <a:latin typeface="Verdana" pitchFamily="34" charset="0"/>
              <a:ea typeface="Verdana" pitchFamily="34" charset="0"/>
              <a:cs typeface="Verdana" pitchFamily="34" charset="0"/>
            </a:endParaRPr>
          </a:p>
          <a:p>
            <a:pPr marL="400050" indent="-400050">
              <a:buFont typeface="+mj-lt"/>
              <a:buAutoNum type="romanLcPeriod"/>
            </a:pPr>
            <a:r>
              <a:rPr lang="en-US" altLang="ja-JP" sz="1400" u="sng" dirty="0" smtClean="0">
                <a:latin typeface="Verdana" pitchFamily="34" charset="0"/>
                <a:ea typeface="Verdana" pitchFamily="34" charset="0"/>
                <a:cs typeface="Verdana" pitchFamily="34" charset="0"/>
              </a:rPr>
              <a:t>Photocopy of the Applicant’s passport</a:t>
            </a:r>
            <a:endParaRPr lang="ja-JP" altLang="ja-JP" sz="1400" u="sng" dirty="0" smtClean="0">
              <a:latin typeface="Verdana" pitchFamily="34" charset="0"/>
              <a:cs typeface="Verdana" pitchFamily="34" charset="0"/>
            </a:endParaRPr>
          </a:p>
          <a:p>
            <a:pPr lvl="1"/>
            <a:endParaRPr lang="en-US" altLang="ja-JP" sz="600" dirty="0">
              <a:latin typeface="Verdana" pitchFamily="34" charset="0"/>
              <a:ea typeface="Verdana" pitchFamily="34" charset="0"/>
              <a:cs typeface="Verdana" pitchFamily="34" charset="0"/>
            </a:endParaRPr>
          </a:p>
          <a:p>
            <a:pPr lvl="1"/>
            <a:r>
              <a:rPr lang="en-US" altLang="ja-JP" sz="1400" dirty="0">
                <a:latin typeface="Verdana" pitchFamily="34" charset="0"/>
                <a:ea typeface="Verdana" pitchFamily="34" charset="0"/>
                <a:cs typeface="Verdana" pitchFamily="34" charset="0"/>
              </a:rPr>
              <a:t>Submit a photocopy of the photo page of the applicant’s passport. </a:t>
            </a:r>
          </a:p>
          <a:p>
            <a:pPr lvl="1"/>
            <a:endParaRPr lang="en-US" altLang="ja-JP" sz="1400" dirty="0">
              <a:latin typeface="Verdana" pitchFamily="34" charset="0"/>
              <a:ea typeface="Verdana" pitchFamily="34" charset="0"/>
              <a:cs typeface="Verdana" pitchFamily="34" charset="0"/>
            </a:endParaRPr>
          </a:p>
          <a:p>
            <a:pPr lvl="1"/>
            <a:r>
              <a:rPr lang="en-US" altLang="ja-JP" sz="1200" dirty="0">
                <a:latin typeface="Verdana" pitchFamily="34" charset="0"/>
                <a:ea typeface="Verdana" pitchFamily="34" charset="0"/>
                <a:cs typeface="Verdana" pitchFamily="34" charset="0"/>
              </a:rPr>
              <a:t>* If an applicant does not have a passport with a remaining term of </a:t>
            </a:r>
            <a:r>
              <a:rPr lang="en-US" altLang="ja-JP" sz="1200" dirty="0" smtClean="0">
                <a:latin typeface="Verdana" pitchFamily="34" charset="0"/>
                <a:ea typeface="Verdana" pitchFamily="34" charset="0"/>
                <a:cs typeface="Verdana" pitchFamily="34" charset="0"/>
              </a:rPr>
              <a:t>validity </a:t>
            </a:r>
            <a:r>
              <a:rPr lang="en-US" altLang="ja-JP" sz="1200" dirty="0">
                <a:latin typeface="Verdana" pitchFamily="34" charset="0"/>
                <a:ea typeface="Verdana" pitchFamily="34" charset="0"/>
                <a:cs typeface="Verdana" pitchFamily="34" charset="0"/>
              </a:rPr>
              <a:t>of no less than 6 months and one or two blank pages, he/she must immediately obtain a new/extended </a:t>
            </a:r>
            <a:r>
              <a:rPr lang="en-US" altLang="ja-JP" sz="1200" dirty="0" smtClean="0">
                <a:latin typeface="Verdana" pitchFamily="34" charset="0"/>
                <a:ea typeface="Verdana" pitchFamily="34" charset="0"/>
                <a:cs typeface="Verdana" pitchFamily="34" charset="0"/>
              </a:rPr>
              <a:t>passport </a:t>
            </a:r>
            <a:r>
              <a:rPr lang="en-US" altLang="ja-JP" sz="1200" dirty="0">
                <a:latin typeface="Verdana" pitchFamily="34" charset="0"/>
                <a:ea typeface="Verdana" pitchFamily="34" charset="0"/>
                <a:cs typeface="Verdana" pitchFamily="34" charset="0"/>
              </a:rPr>
              <a:t>and submit the photocopy of the photo page as soon as it is determined that he/ she is accepted to this program. </a:t>
            </a:r>
          </a:p>
        </p:txBody>
      </p:sp>
      <p:pic>
        <p:nvPicPr>
          <p:cNvPr id="7" name="図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74744" y="409727"/>
            <a:ext cx="866624" cy="870865"/>
          </a:xfrm>
          <a:prstGeom prst="rect">
            <a:avLst/>
          </a:prstGeom>
        </p:spPr>
      </p:pic>
    </p:spTree>
    <p:extLst>
      <p:ext uri="{BB962C8B-B14F-4D97-AF65-F5344CB8AC3E}">
        <p14:creationId xmlns:p14="http://schemas.microsoft.com/office/powerpoint/2010/main" val="1213350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168B7183-D6B7-4E43-AB9D-9B1E31A18827}" type="slidenum">
              <a:rPr lang="ja-JP" altLang="en-US" smtClean="0"/>
              <a:pPr/>
              <a:t>5</a:t>
            </a:fld>
            <a:endParaRPr lang="ja-JP" altLang="en-US" dirty="0"/>
          </a:p>
        </p:txBody>
      </p:sp>
      <p:sp>
        <p:nvSpPr>
          <p:cNvPr id="3" name="正方形/長方形 2"/>
          <p:cNvSpPr/>
          <p:nvPr/>
        </p:nvSpPr>
        <p:spPr>
          <a:xfrm>
            <a:off x="333374" y="560512"/>
            <a:ext cx="6191249" cy="3093154"/>
          </a:xfrm>
          <a:prstGeom prst="rect">
            <a:avLst/>
          </a:prstGeom>
        </p:spPr>
        <p:txBody>
          <a:bodyPr wrap="square">
            <a:spAutoFit/>
          </a:bodyPr>
          <a:lstStyle/>
          <a:p>
            <a:pPr marL="400050" indent="-400050">
              <a:lnSpc>
                <a:spcPct val="150000"/>
              </a:lnSpc>
              <a:buFont typeface="+mj-lt"/>
              <a:buAutoNum type="romanLcPeriod" startAt="3"/>
            </a:pPr>
            <a:r>
              <a:rPr lang="en-US" altLang="ja-JP" sz="1400" u="sng" dirty="0">
                <a:latin typeface="Verdana" pitchFamily="34" charset="0"/>
                <a:ea typeface="Verdana" pitchFamily="34" charset="0"/>
                <a:cs typeface="Verdana" pitchFamily="34" charset="0"/>
              </a:rPr>
              <a:t>Essay - Personal Statement  (Hardcopy) </a:t>
            </a:r>
            <a:endParaRPr lang="ja-JP" altLang="ja-JP" sz="1400" u="sng" dirty="0">
              <a:latin typeface="Verdana" pitchFamily="34" charset="0"/>
              <a:cs typeface="Verdana" pitchFamily="34" charset="0"/>
            </a:endParaRPr>
          </a:p>
          <a:p>
            <a:pPr lvl="1"/>
            <a:r>
              <a:rPr lang="en-US" altLang="ja-JP" sz="1400" dirty="0">
                <a:latin typeface="Verdana" pitchFamily="34" charset="0"/>
                <a:ea typeface="Verdana" pitchFamily="34" charset="0"/>
                <a:cs typeface="Verdana" pitchFamily="34" charset="0"/>
              </a:rPr>
              <a:t>Each applicant is required to express and describe </a:t>
            </a:r>
          </a:p>
          <a:p>
            <a:pPr lvl="1"/>
            <a:r>
              <a:rPr lang="en-US" altLang="ja-JP" sz="1400" dirty="0">
                <a:latin typeface="Verdana" pitchFamily="34" charset="0"/>
                <a:ea typeface="Verdana" pitchFamily="34" charset="0"/>
                <a:cs typeface="Verdana" pitchFamily="34" charset="0"/>
              </a:rPr>
              <a:t>their </a:t>
            </a:r>
            <a:r>
              <a:rPr lang="en-US" altLang="ja-JP" sz="1400" dirty="0" smtClean="0">
                <a:latin typeface="Verdana" pitchFamily="34" charset="0"/>
                <a:ea typeface="Verdana" pitchFamily="34" charset="0"/>
                <a:cs typeface="Verdana" pitchFamily="34" charset="0"/>
              </a:rPr>
              <a:t>thoughts including viewpoints </a:t>
            </a:r>
            <a:r>
              <a:rPr lang="en-US" altLang="ja-JP" sz="1400" dirty="0">
                <a:latin typeface="Verdana" pitchFamily="34" charset="0"/>
                <a:ea typeface="Verdana" pitchFamily="34" charset="0"/>
                <a:cs typeface="Verdana" pitchFamily="34" charset="0"/>
              </a:rPr>
              <a:t>of this program or </a:t>
            </a:r>
            <a:endParaRPr lang="en-US" altLang="ja-JP" sz="1400" dirty="0" smtClean="0">
              <a:latin typeface="Verdana" pitchFamily="34" charset="0"/>
              <a:ea typeface="Verdana" pitchFamily="34" charset="0"/>
              <a:cs typeface="Verdana" pitchFamily="34" charset="0"/>
            </a:endParaRPr>
          </a:p>
          <a:p>
            <a:pPr lvl="1"/>
            <a:r>
              <a:rPr lang="en-US" altLang="ja-JP" sz="1400" dirty="0" smtClean="0">
                <a:latin typeface="Verdana" pitchFamily="34" charset="0"/>
                <a:ea typeface="Verdana" pitchFamily="34" charset="0"/>
                <a:cs typeface="Verdana" pitchFamily="34" charset="0"/>
              </a:rPr>
              <a:t>related </a:t>
            </a:r>
            <a:r>
              <a:rPr lang="en-US" altLang="ja-JP" sz="1400" dirty="0">
                <a:latin typeface="Verdana" pitchFamily="34" charset="0"/>
                <a:ea typeface="Verdana" pitchFamily="34" charset="0"/>
                <a:cs typeface="Verdana" pitchFamily="34" charset="0"/>
              </a:rPr>
              <a:t>matters in the “Personal Statement for </a:t>
            </a:r>
          </a:p>
          <a:p>
            <a:pPr lvl="1"/>
            <a:r>
              <a:rPr lang="en-US" altLang="ja-JP" sz="1400" dirty="0">
                <a:latin typeface="Verdana" pitchFamily="34" charset="0"/>
                <a:ea typeface="Verdana" pitchFamily="34" charset="0"/>
                <a:cs typeface="Verdana" pitchFamily="34" charset="0"/>
              </a:rPr>
              <a:t>MIRAI Program 2017 “ . </a:t>
            </a:r>
          </a:p>
          <a:p>
            <a:pPr lvl="1"/>
            <a:endParaRPr lang="en-US" altLang="ja-JP" sz="1100" dirty="0">
              <a:latin typeface="Verdana" pitchFamily="34" charset="0"/>
              <a:ea typeface="Verdana" pitchFamily="34" charset="0"/>
              <a:cs typeface="Verdana" pitchFamily="34" charset="0"/>
            </a:endParaRPr>
          </a:p>
          <a:p>
            <a:pPr marL="400050" indent="-400050">
              <a:buFont typeface="+mj-lt"/>
              <a:buAutoNum type="romanLcPeriod" startAt="3"/>
            </a:pPr>
            <a:r>
              <a:rPr lang="en-US" altLang="ja-JP" sz="1400" u="sng" dirty="0">
                <a:latin typeface="Verdana" pitchFamily="34" charset="0"/>
                <a:ea typeface="Verdana" pitchFamily="34" charset="0"/>
                <a:cs typeface="Verdana" pitchFamily="34" charset="0"/>
              </a:rPr>
              <a:t>Photocopy of certification of the Applicant’s latest academic grade </a:t>
            </a:r>
            <a:endParaRPr lang="ja-JP" altLang="ja-JP" sz="1400" u="sng" dirty="0">
              <a:latin typeface="Verdana" pitchFamily="34" charset="0"/>
              <a:cs typeface="Verdana" pitchFamily="34" charset="0"/>
            </a:endParaRPr>
          </a:p>
          <a:p>
            <a:pPr lvl="1"/>
            <a:r>
              <a:rPr lang="en-US" altLang="ja-JP" sz="1400" dirty="0">
                <a:latin typeface="Verdana" pitchFamily="34" charset="0"/>
                <a:ea typeface="Verdana" pitchFamily="34" charset="0"/>
                <a:cs typeface="Verdana" pitchFamily="34" charset="0"/>
              </a:rPr>
              <a:t>Submit a photocopy of the photo page of the applicant’s latest academic grade certificate.</a:t>
            </a:r>
          </a:p>
          <a:p>
            <a:pPr lvl="1"/>
            <a:endParaRPr lang="en-US" altLang="ja-JP" sz="900" dirty="0">
              <a:latin typeface="Verdana" pitchFamily="34" charset="0"/>
              <a:ea typeface="Verdana" pitchFamily="34" charset="0"/>
              <a:cs typeface="Verdana" pitchFamily="34" charset="0"/>
            </a:endParaRPr>
          </a:p>
          <a:p>
            <a:pPr lvl="1"/>
            <a:r>
              <a:rPr lang="en-US" altLang="ja-JP" sz="1400" dirty="0">
                <a:latin typeface="Verdana" pitchFamily="34" charset="0"/>
                <a:ea typeface="Verdana" pitchFamily="34" charset="0"/>
                <a:cs typeface="Verdana" pitchFamily="34" charset="0"/>
              </a:rPr>
              <a:t>ⅱ)</a:t>
            </a:r>
            <a:r>
              <a:rPr lang="ja-JP" altLang="en-US" sz="1400" dirty="0">
                <a:latin typeface="Verdana" pitchFamily="34" charset="0"/>
                <a:ea typeface="Verdana" pitchFamily="34" charset="0"/>
                <a:cs typeface="Verdana" pitchFamily="34" charset="0"/>
              </a:rPr>
              <a:t>・</a:t>
            </a:r>
            <a:r>
              <a:rPr lang="en-US" altLang="ja-JP" sz="1400" dirty="0">
                <a:latin typeface="Verdana" pitchFamily="34" charset="0"/>
                <a:ea typeface="Verdana" pitchFamily="34" charset="0"/>
                <a:cs typeface="Verdana" pitchFamily="34" charset="0"/>
              </a:rPr>
              <a:t>ⅲ)</a:t>
            </a:r>
            <a:r>
              <a:rPr lang="ja-JP" altLang="en-US" sz="1400" dirty="0">
                <a:latin typeface="Verdana" pitchFamily="34" charset="0"/>
                <a:ea typeface="Verdana" pitchFamily="34" charset="0"/>
                <a:cs typeface="Verdana" pitchFamily="34" charset="0"/>
              </a:rPr>
              <a:t>・</a:t>
            </a:r>
            <a:r>
              <a:rPr lang="en-US" altLang="ja-JP" sz="1400" dirty="0">
                <a:latin typeface="Verdana" pitchFamily="34" charset="0"/>
                <a:ea typeface="Verdana" pitchFamily="34" charset="0"/>
                <a:cs typeface="Verdana" pitchFamily="34" charset="0"/>
              </a:rPr>
              <a:t>ⅳ)  will be submitted to the Embassy/Consulate-General of JAPAN in your country before applying to the program.</a:t>
            </a:r>
            <a:r>
              <a:rPr lang="ja-JP" altLang="ja-JP" sz="1400" dirty="0">
                <a:latin typeface="Verdana" pitchFamily="34" charset="0"/>
                <a:cs typeface="Verdana" pitchFamily="34" charset="0"/>
              </a:rPr>
              <a:t>　</a:t>
            </a:r>
            <a:endParaRPr lang="en-US" altLang="ja-JP" sz="1400" dirty="0">
              <a:latin typeface="Verdana" pitchFamily="34" charset="0"/>
              <a:ea typeface="Verdana" pitchFamily="34" charset="0"/>
              <a:cs typeface="Verdana" pitchFamily="34" charset="0"/>
            </a:endParaRPr>
          </a:p>
        </p:txBody>
      </p:sp>
      <p:sp>
        <p:nvSpPr>
          <p:cNvPr id="4" name="正方形/長方形 3"/>
          <p:cNvSpPr/>
          <p:nvPr/>
        </p:nvSpPr>
        <p:spPr>
          <a:xfrm>
            <a:off x="188913" y="3867065"/>
            <a:ext cx="3408305" cy="369332"/>
          </a:xfrm>
          <a:prstGeom prst="rect">
            <a:avLst/>
          </a:prstGeom>
        </p:spPr>
        <p:txBody>
          <a:bodyPr wrap="none">
            <a:spAutoFit/>
          </a:bodyPr>
          <a:lstStyle/>
          <a:p>
            <a:r>
              <a:rPr lang="en-US" altLang="ja-JP" b="1" dirty="0">
                <a:latin typeface="Verdana" pitchFamily="34" charset="0"/>
                <a:ea typeface="Verdana" pitchFamily="34" charset="0"/>
                <a:cs typeface="Verdana" pitchFamily="34" charset="0"/>
              </a:rPr>
              <a:t>5. Terms and Conditions </a:t>
            </a:r>
            <a:endParaRPr lang="ja-JP" altLang="ja-JP" dirty="0">
              <a:latin typeface="Verdana" pitchFamily="34" charset="0"/>
              <a:cs typeface="Verdana" pitchFamily="34" charset="0"/>
            </a:endParaRPr>
          </a:p>
        </p:txBody>
      </p:sp>
      <p:sp>
        <p:nvSpPr>
          <p:cNvPr id="5" name="正方形/長方形 4"/>
          <p:cNvSpPr/>
          <p:nvPr/>
        </p:nvSpPr>
        <p:spPr>
          <a:xfrm>
            <a:off x="333374" y="4236397"/>
            <a:ext cx="6263978" cy="5109091"/>
          </a:xfrm>
          <a:prstGeom prst="rect">
            <a:avLst/>
          </a:prstGeom>
        </p:spPr>
        <p:txBody>
          <a:bodyPr wrap="square">
            <a:spAutoFit/>
          </a:bodyPr>
          <a:lstStyle/>
          <a:p>
            <a:pPr marL="400050" indent="-400050">
              <a:buFont typeface="+mj-lt"/>
              <a:buAutoNum type="romanLcPeriod"/>
            </a:pPr>
            <a:r>
              <a:rPr lang="en-US" altLang="ja-JP" sz="1400" u="sng" dirty="0">
                <a:latin typeface="Verdana" pitchFamily="34" charset="0"/>
                <a:ea typeface="Verdana" pitchFamily="34" charset="0"/>
                <a:cs typeface="Verdana" pitchFamily="34" charset="0"/>
              </a:rPr>
              <a:t>The following arrangements and expenses are covered by the program</a:t>
            </a:r>
          </a:p>
          <a:p>
            <a:pPr marL="400050" indent="-400050">
              <a:buFont typeface="+mj-lt"/>
              <a:buAutoNum type="romanLcPeriod"/>
            </a:pPr>
            <a:endParaRPr lang="ja-JP" altLang="ja-JP" sz="1400" dirty="0">
              <a:latin typeface="Verdana" pitchFamily="34" charset="0"/>
              <a:cs typeface="Verdana" pitchFamily="34" charset="0"/>
            </a:endParaRPr>
          </a:p>
          <a:p>
            <a:pPr marL="742950" lvl="1" indent="-285750">
              <a:buFont typeface="Wingdings" pitchFamily="2" charset="2"/>
              <a:buChar char="Ø"/>
            </a:pPr>
            <a:r>
              <a:rPr lang="en-US" altLang="ja-JP" sz="1400" dirty="0">
                <a:latin typeface="Verdana" pitchFamily="34" charset="0"/>
                <a:ea typeface="Verdana" pitchFamily="34" charset="0"/>
                <a:cs typeface="Verdana" pitchFamily="34" charset="0"/>
              </a:rPr>
              <a:t>Round trip international air tickets from/to the nearest airport (Gateway Airport) from your school and to/from Japan by Economy class. </a:t>
            </a:r>
            <a:r>
              <a:rPr lang="en-US" altLang="ja-JP" sz="1400" u="sng" dirty="0">
                <a:latin typeface="Verdana" pitchFamily="34" charset="0"/>
                <a:ea typeface="Verdana" pitchFamily="34" charset="0"/>
                <a:cs typeface="Verdana" pitchFamily="34" charset="0"/>
              </a:rPr>
              <a:t>No cabin class u</a:t>
            </a:r>
            <a:r>
              <a:rPr lang="en-US" altLang="ja-JP" sz="1400" u="sng" dirty="0" smtClean="0">
                <a:latin typeface="Verdana" pitchFamily="34" charset="0"/>
                <a:ea typeface="Verdana" pitchFamily="34" charset="0"/>
                <a:cs typeface="Verdana" pitchFamily="34" charset="0"/>
              </a:rPr>
              <a:t>pgrade </a:t>
            </a:r>
            <a:r>
              <a:rPr lang="en-US" altLang="ja-JP" sz="1400" u="sng" dirty="0">
                <a:latin typeface="Verdana" pitchFamily="34" charset="0"/>
                <a:ea typeface="Verdana" pitchFamily="34" charset="0"/>
                <a:cs typeface="Verdana" pitchFamily="34" charset="0"/>
              </a:rPr>
              <a:t>available. </a:t>
            </a:r>
          </a:p>
          <a:p>
            <a:pPr lvl="2"/>
            <a:r>
              <a:rPr lang="en-US" altLang="ja-JP" sz="1200" dirty="0">
                <a:latin typeface="Verdana" pitchFamily="34" charset="0"/>
                <a:ea typeface="Verdana" pitchFamily="34" charset="0"/>
                <a:cs typeface="Verdana" pitchFamily="34" charset="0"/>
              </a:rPr>
              <a:t>(*Excess baggage charge will be paid at one’s own expense.)</a:t>
            </a:r>
          </a:p>
          <a:p>
            <a:pPr lvl="2"/>
            <a:endParaRPr lang="en-US" altLang="ja-JP" sz="1200" dirty="0">
              <a:latin typeface="Verdana" pitchFamily="34" charset="0"/>
              <a:ea typeface="Verdana" pitchFamily="34" charset="0"/>
              <a:cs typeface="Verdana" pitchFamily="34" charset="0"/>
            </a:endParaRPr>
          </a:p>
          <a:p>
            <a:pPr marL="742950" lvl="1" indent="-285750">
              <a:buFont typeface="Wingdings" pitchFamily="2" charset="2"/>
              <a:buChar char="Ø"/>
            </a:pPr>
            <a:r>
              <a:rPr lang="en-US" altLang="ja-JP" sz="1400" dirty="0">
                <a:latin typeface="Verdana" pitchFamily="34" charset="0"/>
                <a:ea typeface="Verdana" pitchFamily="34" charset="0"/>
                <a:cs typeface="Verdana" pitchFamily="34" charset="0"/>
              </a:rPr>
              <a:t>Overseas travel accident insurance</a:t>
            </a:r>
          </a:p>
          <a:p>
            <a:pPr lvl="2"/>
            <a:r>
              <a:rPr lang="en-US" altLang="ja-JP" sz="1200" dirty="0">
                <a:latin typeface="Verdana" pitchFamily="34" charset="0"/>
                <a:ea typeface="Verdana" pitchFamily="34" charset="0"/>
                <a:cs typeface="Verdana" pitchFamily="34" charset="0"/>
              </a:rPr>
              <a:t>   (*Please note that chronic diseases, dental diseases and </a:t>
            </a:r>
          </a:p>
          <a:p>
            <a:pPr lvl="2"/>
            <a:r>
              <a:rPr lang="en-US" altLang="ja-JP" sz="1200" dirty="0">
                <a:latin typeface="Verdana" pitchFamily="34" charset="0"/>
                <a:ea typeface="Verdana" pitchFamily="34" charset="0"/>
                <a:cs typeface="Verdana" pitchFamily="34" charset="0"/>
              </a:rPr>
              <a:t>    pregnancy diagnosed by a Japanese medical doctor and cases </a:t>
            </a:r>
          </a:p>
          <a:p>
            <a:pPr lvl="2"/>
            <a:r>
              <a:rPr lang="en-US" altLang="ja-JP" sz="1200" dirty="0">
                <a:latin typeface="Verdana" pitchFamily="34" charset="0"/>
                <a:ea typeface="Verdana" pitchFamily="34" charset="0"/>
                <a:cs typeface="Verdana" pitchFamily="34" charset="0"/>
              </a:rPr>
              <a:t>    disapproved by the insurance company will NOT be covered by </a:t>
            </a:r>
          </a:p>
          <a:p>
            <a:pPr lvl="2"/>
            <a:r>
              <a:rPr lang="en-US" altLang="ja-JP" sz="1200" dirty="0">
                <a:latin typeface="Verdana" pitchFamily="34" charset="0"/>
                <a:ea typeface="Verdana" pitchFamily="34" charset="0"/>
                <a:cs typeface="Verdana" pitchFamily="34" charset="0"/>
              </a:rPr>
              <a:t>    insurance. Individuals will be liable </a:t>
            </a:r>
            <a:r>
              <a:rPr lang="en-US" altLang="ja-JP" sz="1200" dirty="0" smtClean="0">
                <a:latin typeface="Verdana" pitchFamily="34" charset="0"/>
                <a:ea typeface="Verdana" pitchFamily="34" charset="0"/>
                <a:cs typeface="Verdana" pitchFamily="34" charset="0"/>
              </a:rPr>
              <a:t>for </a:t>
            </a:r>
            <a:r>
              <a:rPr lang="en-US" altLang="ja-JP" sz="1200" dirty="0">
                <a:latin typeface="Verdana" pitchFamily="34" charset="0"/>
                <a:ea typeface="Verdana" pitchFamily="34" charset="0"/>
                <a:cs typeface="Verdana" pitchFamily="34" charset="0"/>
              </a:rPr>
              <a:t>the expenses mentioned </a:t>
            </a:r>
            <a:endParaRPr lang="en-US" altLang="ja-JP" sz="1200" dirty="0" smtClean="0">
              <a:latin typeface="Verdana" pitchFamily="34" charset="0"/>
              <a:ea typeface="Verdana" pitchFamily="34" charset="0"/>
              <a:cs typeface="Verdana" pitchFamily="34" charset="0"/>
            </a:endParaRPr>
          </a:p>
          <a:p>
            <a:pPr lvl="2"/>
            <a:r>
              <a:rPr lang="en-US" altLang="ja-JP" sz="1200" dirty="0">
                <a:latin typeface="Verdana" pitchFamily="34" charset="0"/>
                <a:ea typeface="Verdana" pitchFamily="34" charset="0"/>
                <a:cs typeface="Verdana" pitchFamily="34" charset="0"/>
              </a:rPr>
              <a:t> </a:t>
            </a:r>
            <a:r>
              <a:rPr lang="en-US" altLang="ja-JP" sz="1200" dirty="0" smtClean="0">
                <a:latin typeface="Verdana" pitchFamily="34" charset="0"/>
                <a:ea typeface="Verdana" pitchFamily="34" charset="0"/>
                <a:cs typeface="Verdana" pitchFamily="34" charset="0"/>
              </a:rPr>
              <a:t>   above.)</a:t>
            </a:r>
            <a:endParaRPr lang="en-US" altLang="ja-JP" sz="1200" dirty="0">
              <a:latin typeface="Verdana" pitchFamily="34" charset="0"/>
              <a:ea typeface="Verdana" pitchFamily="34" charset="0"/>
              <a:cs typeface="Verdana" pitchFamily="34" charset="0"/>
            </a:endParaRPr>
          </a:p>
          <a:p>
            <a:pPr lvl="2"/>
            <a:endParaRPr lang="ja-JP" altLang="ja-JP" sz="1200" dirty="0">
              <a:latin typeface="Verdana" pitchFamily="34" charset="0"/>
              <a:cs typeface="Verdana" pitchFamily="34" charset="0"/>
            </a:endParaRPr>
          </a:p>
          <a:p>
            <a:pPr marL="742950" lvl="1" indent="-285750">
              <a:buFont typeface="Wingdings" pitchFamily="2" charset="2"/>
              <a:buChar char="Ø"/>
            </a:pPr>
            <a:r>
              <a:rPr lang="en-US" altLang="ja-JP" sz="1400" dirty="0">
                <a:latin typeface="Verdana" pitchFamily="34" charset="0"/>
                <a:ea typeface="Verdana" pitchFamily="34" charset="0"/>
                <a:cs typeface="Verdana" pitchFamily="34" charset="0"/>
              </a:rPr>
              <a:t>F</a:t>
            </a:r>
            <a:r>
              <a:rPr lang="en-US" altLang="ja-JP" sz="1400" dirty="0" smtClean="0">
                <a:latin typeface="Verdana" pitchFamily="34" charset="0"/>
                <a:ea typeface="Verdana" pitchFamily="34" charset="0"/>
                <a:cs typeface="Verdana" pitchFamily="34" charset="0"/>
              </a:rPr>
              <a:t>or </a:t>
            </a:r>
            <a:r>
              <a:rPr lang="en-US" altLang="ja-JP" sz="1400" dirty="0">
                <a:latin typeface="Verdana" pitchFamily="34" charset="0"/>
                <a:ea typeface="Verdana" pitchFamily="34" charset="0"/>
                <a:cs typeface="Verdana" pitchFamily="34" charset="0"/>
              </a:rPr>
              <a:t>scheduled activities in Japan</a:t>
            </a:r>
            <a:endParaRPr lang="en-US" altLang="ja-JP" sz="1400" dirty="0">
              <a:latin typeface="Verdana" pitchFamily="34" charset="0"/>
              <a:cs typeface="Verdana" pitchFamily="34" charset="0"/>
            </a:endParaRPr>
          </a:p>
          <a:p>
            <a:pPr lvl="1"/>
            <a:r>
              <a:rPr lang="ja-JP" altLang="en-US" sz="1400" dirty="0">
                <a:latin typeface="Verdana" pitchFamily="34" charset="0"/>
                <a:ea typeface="Verdana" pitchFamily="34" charset="0"/>
                <a:cs typeface="Verdana" pitchFamily="34" charset="0"/>
              </a:rPr>
              <a:t>　　・　</a:t>
            </a:r>
            <a:r>
              <a:rPr lang="en-US" altLang="ja-JP" sz="1400" dirty="0">
                <a:latin typeface="Verdana" pitchFamily="34" charset="0"/>
                <a:ea typeface="Verdana" pitchFamily="34" charset="0"/>
                <a:cs typeface="Verdana" pitchFamily="34" charset="0"/>
              </a:rPr>
              <a:t>Accommodation</a:t>
            </a:r>
          </a:p>
          <a:p>
            <a:pPr lvl="1"/>
            <a:r>
              <a:rPr lang="ja-JP" altLang="en-US" sz="1400" dirty="0">
                <a:latin typeface="Verdana" pitchFamily="34" charset="0"/>
                <a:ea typeface="Verdana" pitchFamily="34" charset="0"/>
                <a:cs typeface="Verdana" pitchFamily="34" charset="0"/>
              </a:rPr>
              <a:t>　　・　</a:t>
            </a:r>
            <a:r>
              <a:rPr lang="en-US" altLang="ja-JP" sz="1400" dirty="0">
                <a:latin typeface="Verdana" pitchFamily="34" charset="0"/>
                <a:ea typeface="Verdana" pitchFamily="34" charset="0"/>
                <a:cs typeface="Verdana" pitchFamily="34" charset="0"/>
              </a:rPr>
              <a:t>Transportation</a:t>
            </a:r>
          </a:p>
          <a:p>
            <a:pPr lvl="1"/>
            <a:r>
              <a:rPr lang="ja-JP" altLang="en-US" sz="1400" dirty="0">
                <a:latin typeface="Verdana" pitchFamily="34" charset="0"/>
                <a:ea typeface="Verdana" pitchFamily="34" charset="0"/>
                <a:cs typeface="Verdana" pitchFamily="34" charset="0"/>
              </a:rPr>
              <a:t>　　・　</a:t>
            </a:r>
            <a:r>
              <a:rPr lang="en-US" altLang="ja-JP" sz="1400" dirty="0">
                <a:latin typeface="Verdana" pitchFamily="34" charset="0"/>
                <a:ea typeface="Verdana" pitchFamily="34" charset="0"/>
                <a:cs typeface="Verdana" pitchFamily="34" charset="0"/>
              </a:rPr>
              <a:t>Meals</a:t>
            </a:r>
          </a:p>
          <a:p>
            <a:pPr lvl="1"/>
            <a:r>
              <a:rPr lang="en-US" altLang="ja-JP" sz="1400" dirty="0">
                <a:latin typeface="Verdana" pitchFamily="34" charset="0"/>
                <a:ea typeface="Verdana" pitchFamily="34" charset="0"/>
                <a:cs typeface="Verdana" pitchFamily="34" charset="0"/>
              </a:rPr>
              <a:t>      </a:t>
            </a:r>
            <a:r>
              <a:rPr lang="ja-JP" altLang="en-US" sz="1400" dirty="0">
                <a:latin typeface="Verdana" pitchFamily="34" charset="0"/>
                <a:ea typeface="Verdana" pitchFamily="34" charset="0"/>
                <a:cs typeface="Verdana" pitchFamily="34" charset="0"/>
              </a:rPr>
              <a:t>・　</a:t>
            </a:r>
            <a:r>
              <a:rPr lang="en-US" altLang="ja-JP" sz="1400" dirty="0">
                <a:latin typeface="Verdana" pitchFamily="34" charset="0"/>
                <a:ea typeface="Verdana" pitchFamily="34" charset="0"/>
                <a:cs typeface="Verdana" pitchFamily="34" charset="0"/>
              </a:rPr>
              <a:t>Admission fees</a:t>
            </a:r>
          </a:p>
          <a:p>
            <a:pPr lvl="1"/>
            <a:r>
              <a:rPr lang="en-US" altLang="ja-JP" sz="1400" dirty="0">
                <a:latin typeface="Verdana" pitchFamily="34" charset="0"/>
                <a:ea typeface="Verdana" pitchFamily="34" charset="0"/>
                <a:cs typeface="Verdana" pitchFamily="34" charset="0"/>
              </a:rPr>
              <a:t>       </a:t>
            </a:r>
            <a:r>
              <a:rPr lang="en-US" altLang="ja-JP" sz="1200" dirty="0">
                <a:latin typeface="Verdana" pitchFamily="34" charset="0"/>
                <a:ea typeface="Verdana" pitchFamily="34" charset="0"/>
                <a:cs typeface="Verdana" pitchFamily="34" charset="0"/>
              </a:rPr>
              <a:t>(*No cash allowance is provided to participants.)</a:t>
            </a:r>
            <a:endParaRPr lang="ja-JP" altLang="ja-JP" sz="1200" dirty="0">
              <a:latin typeface="Verdana" pitchFamily="34" charset="0"/>
              <a:cs typeface="Verdana" pitchFamily="34" charset="0"/>
            </a:endParaRPr>
          </a:p>
          <a:p>
            <a:pPr lvl="2"/>
            <a:r>
              <a:rPr lang="en-US" altLang="ja-JP" sz="1200" dirty="0">
                <a:latin typeface="Verdana" pitchFamily="34" charset="0"/>
                <a:ea typeface="Verdana" pitchFamily="34" charset="0"/>
                <a:cs typeface="Verdana" pitchFamily="34" charset="0"/>
              </a:rPr>
              <a:t>(*Participants are expected to cover personal expenses, such as passport fees, fees for vaccination, excess baggage charges, travel expenses between their home and departure port, fees for accommodation and meals in your countries.)</a:t>
            </a:r>
          </a:p>
        </p:txBody>
      </p:sp>
      <p:pic>
        <p:nvPicPr>
          <p:cNvPr id="6" name="図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74744" y="409727"/>
            <a:ext cx="866624" cy="870865"/>
          </a:xfrm>
          <a:prstGeom prst="rect">
            <a:avLst/>
          </a:prstGeom>
        </p:spPr>
      </p:pic>
    </p:spTree>
    <p:extLst>
      <p:ext uri="{BB962C8B-B14F-4D97-AF65-F5344CB8AC3E}">
        <p14:creationId xmlns:p14="http://schemas.microsoft.com/office/powerpoint/2010/main" val="3986063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168B7183-D6B7-4E43-AB9D-9B1E31A18827}" type="slidenum">
              <a:rPr lang="ja-JP" altLang="en-US" smtClean="0"/>
              <a:pPr/>
              <a:t>6</a:t>
            </a:fld>
            <a:endParaRPr lang="ja-JP" altLang="en-US" dirty="0"/>
          </a:p>
        </p:txBody>
      </p:sp>
      <p:sp>
        <p:nvSpPr>
          <p:cNvPr id="3" name="正方形/長方形 2"/>
          <p:cNvSpPr/>
          <p:nvPr/>
        </p:nvSpPr>
        <p:spPr>
          <a:xfrm>
            <a:off x="312866" y="556438"/>
            <a:ext cx="6211760" cy="8925520"/>
          </a:xfrm>
          <a:prstGeom prst="rect">
            <a:avLst/>
          </a:prstGeom>
        </p:spPr>
        <p:txBody>
          <a:bodyPr wrap="square">
            <a:spAutoFit/>
          </a:bodyPr>
          <a:lstStyle/>
          <a:p>
            <a:pPr marL="400050" indent="-400050">
              <a:lnSpc>
                <a:spcPct val="150000"/>
              </a:lnSpc>
              <a:buFont typeface="+mj-lt"/>
              <a:buAutoNum type="romanLcPeriod" startAt="2"/>
            </a:pPr>
            <a:r>
              <a:rPr lang="en-US" altLang="ja-JP" sz="1400" u="sng" dirty="0" smtClean="0">
                <a:latin typeface="Verdana" pitchFamily="34" charset="0"/>
                <a:ea typeface="Verdana" pitchFamily="34" charset="0"/>
                <a:cs typeface="Verdana" pitchFamily="34" charset="0"/>
              </a:rPr>
              <a:t>The </a:t>
            </a:r>
            <a:r>
              <a:rPr lang="en-US" altLang="ja-JP" sz="1400" u="sng" dirty="0">
                <a:latin typeface="Verdana" pitchFamily="34" charset="0"/>
                <a:ea typeface="Verdana" pitchFamily="34" charset="0"/>
                <a:cs typeface="Verdana" pitchFamily="34" charset="0"/>
              </a:rPr>
              <a:t>following is not permitted</a:t>
            </a:r>
            <a:r>
              <a:rPr lang="en-US" altLang="ja-JP" sz="1400" dirty="0">
                <a:latin typeface="Verdana" pitchFamily="34" charset="0"/>
                <a:ea typeface="Verdana" pitchFamily="34" charset="0"/>
                <a:cs typeface="Verdana" pitchFamily="34" charset="0"/>
              </a:rPr>
              <a:t>;</a:t>
            </a:r>
            <a:endParaRPr lang="ja-JP" altLang="ja-JP" sz="1400" dirty="0">
              <a:latin typeface="Verdana" pitchFamily="34" charset="0"/>
              <a:cs typeface="Verdana" pitchFamily="34" charset="0"/>
            </a:endParaRPr>
          </a:p>
          <a:p>
            <a:pPr marL="742950" lvl="1" indent="-285750">
              <a:buFont typeface="Arial" pitchFamily="34" charset="0"/>
              <a:buChar char="•"/>
            </a:pPr>
            <a:r>
              <a:rPr lang="en-US" altLang="ja-JP" sz="1400" dirty="0">
                <a:latin typeface="Verdana" pitchFamily="34" charset="0"/>
                <a:ea typeface="Verdana" pitchFamily="34" charset="0"/>
                <a:cs typeface="Verdana" pitchFamily="34" charset="0"/>
              </a:rPr>
              <a:t>To remain in Japan after the program</a:t>
            </a:r>
            <a:endParaRPr lang="ja-JP" altLang="ja-JP" sz="1400" dirty="0">
              <a:latin typeface="Verdana" pitchFamily="34" charset="0"/>
              <a:cs typeface="Verdana" pitchFamily="34" charset="0"/>
            </a:endParaRPr>
          </a:p>
          <a:p>
            <a:pPr marL="742950" lvl="1" indent="-285750">
              <a:buFont typeface="Arial" pitchFamily="34" charset="0"/>
              <a:buChar char="•"/>
            </a:pPr>
            <a:r>
              <a:rPr lang="en-US" altLang="ja-JP" sz="1400" dirty="0">
                <a:latin typeface="Verdana" pitchFamily="34" charset="0"/>
                <a:ea typeface="Verdana" pitchFamily="34" charset="0"/>
                <a:cs typeface="Verdana" pitchFamily="34" charset="0"/>
              </a:rPr>
              <a:t>To change the flight designated by the program</a:t>
            </a:r>
            <a:endParaRPr lang="ja-JP" altLang="ja-JP" sz="1400" dirty="0">
              <a:latin typeface="Verdana" pitchFamily="34" charset="0"/>
              <a:cs typeface="Verdana" pitchFamily="34" charset="0"/>
            </a:endParaRPr>
          </a:p>
          <a:p>
            <a:pPr marL="742950" lvl="1" indent="-285750">
              <a:buFont typeface="Arial" pitchFamily="34" charset="0"/>
              <a:buChar char="•"/>
            </a:pPr>
            <a:r>
              <a:rPr lang="en-US" altLang="ja-JP" sz="1400" dirty="0">
                <a:latin typeface="Verdana" pitchFamily="34" charset="0"/>
                <a:ea typeface="Verdana" pitchFamily="34" charset="0"/>
                <a:cs typeface="Verdana" pitchFamily="34" charset="0"/>
              </a:rPr>
              <a:t>To change accommodation designated by the program</a:t>
            </a:r>
            <a:endParaRPr lang="ja-JP" altLang="ja-JP" sz="1400" dirty="0">
              <a:latin typeface="Verdana" pitchFamily="34" charset="0"/>
              <a:cs typeface="Verdana" pitchFamily="34" charset="0"/>
            </a:endParaRPr>
          </a:p>
          <a:p>
            <a:pPr marL="742950" lvl="1" indent="-285750">
              <a:buFont typeface="Arial" pitchFamily="34" charset="0"/>
              <a:buChar char="•"/>
            </a:pPr>
            <a:r>
              <a:rPr lang="en-US" altLang="ja-JP" sz="1400" dirty="0">
                <a:latin typeface="Verdana" pitchFamily="34" charset="0"/>
                <a:ea typeface="Verdana" pitchFamily="34" charset="0"/>
                <a:cs typeface="Verdana" pitchFamily="34" charset="0"/>
              </a:rPr>
              <a:t>To be accompanied by someone</a:t>
            </a:r>
            <a:endParaRPr lang="ja-JP" altLang="ja-JP" sz="1400" dirty="0">
              <a:latin typeface="Verdana" pitchFamily="34" charset="0"/>
              <a:cs typeface="Verdana" pitchFamily="34" charset="0"/>
            </a:endParaRPr>
          </a:p>
          <a:p>
            <a:pPr marL="742950" lvl="1" indent="-285750">
              <a:buFont typeface="Arial" pitchFamily="34" charset="0"/>
              <a:buChar char="•"/>
            </a:pPr>
            <a:r>
              <a:rPr lang="en-US" altLang="ja-JP" sz="1400" dirty="0">
                <a:latin typeface="Verdana" pitchFamily="34" charset="0"/>
                <a:ea typeface="Verdana" pitchFamily="34" charset="0"/>
                <a:cs typeface="Verdana" pitchFamily="34" charset="0"/>
              </a:rPr>
              <a:t>To travel to a </a:t>
            </a:r>
            <a:r>
              <a:rPr lang="en-US" altLang="ja-JP" sz="1400" dirty="0" smtClean="0">
                <a:latin typeface="Verdana" pitchFamily="34" charset="0"/>
                <a:ea typeface="Verdana" pitchFamily="34" charset="0"/>
                <a:cs typeface="Verdana" pitchFamily="34" charset="0"/>
              </a:rPr>
              <a:t>third </a:t>
            </a:r>
            <a:r>
              <a:rPr lang="en-US" altLang="ja-JP" sz="1400" dirty="0">
                <a:latin typeface="Verdana" pitchFamily="34" charset="0"/>
                <a:ea typeface="Verdana" pitchFamily="34" charset="0"/>
                <a:cs typeface="Verdana" pitchFamily="34" charset="0"/>
              </a:rPr>
              <a:t>country </a:t>
            </a:r>
            <a:r>
              <a:rPr lang="en-US" altLang="ja-JP" sz="1400" dirty="0" smtClean="0">
                <a:latin typeface="Verdana" pitchFamily="34" charset="0"/>
                <a:ea typeface="Verdana" pitchFamily="34" charset="0"/>
                <a:cs typeface="Verdana" pitchFamily="34" charset="0"/>
              </a:rPr>
              <a:t>on </a:t>
            </a:r>
            <a:r>
              <a:rPr lang="en-US" altLang="ja-JP" sz="1400" dirty="0">
                <a:latin typeface="Verdana" pitchFamily="34" charset="0"/>
                <a:ea typeface="Verdana" pitchFamily="34" charset="0"/>
                <a:cs typeface="Verdana" pitchFamily="34" charset="0"/>
              </a:rPr>
              <a:t>the way to Japan or back to participant’s </a:t>
            </a:r>
            <a:r>
              <a:rPr lang="en-US" altLang="ja-JP" sz="1400" dirty="0" smtClean="0">
                <a:latin typeface="Verdana" pitchFamily="34" charset="0"/>
                <a:ea typeface="Verdana" pitchFamily="34" charset="0"/>
                <a:cs typeface="Verdana" pitchFamily="34" charset="0"/>
              </a:rPr>
              <a:t>country</a:t>
            </a:r>
          </a:p>
          <a:p>
            <a:endParaRPr lang="en-US" altLang="ja-JP" sz="1400" dirty="0" smtClean="0">
              <a:latin typeface="Verdana" pitchFamily="34" charset="0"/>
              <a:cs typeface="Verdana" pitchFamily="34" charset="0"/>
            </a:endParaRPr>
          </a:p>
          <a:p>
            <a:pPr marL="400050" indent="-400050">
              <a:lnSpc>
                <a:spcPct val="150000"/>
              </a:lnSpc>
              <a:buFont typeface="+mj-lt"/>
              <a:buAutoNum type="romanLcPeriod" startAt="3"/>
            </a:pPr>
            <a:r>
              <a:rPr lang="en-US" altLang="ja-JP" sz="1400" u="sng" dirty="0" smtClean="0">
                <a:latin typeface="Verdana" pitchFamily="34" charset="0"/>
                <a:ea typeface="Verdana" pitchFamily="34" charset="0"/>
                <a:cs typeface="Verdana" pitchFamily="34" charset="0"/>
              </a:rPr>
              <a:t>Conditions for the stay in Japan</a:t>
            </a:r>
            <a:endParaRPr lang="ja-JP" altLang="ja-JP" sz="1400" u="sng" dirty="0" smtClean="0">
              <a:latin typeface="Verdana" pitchFamily="34" charset="0"/>
              <a:cs typeface="Verdana" pitchFamily="34" charset="0"/>
            </a:endParaRPr>
          </a:p>
          <a:p>
            <a:pPr marL="742950" lvl="1" indent="-285750">
              <a:buFont typeface="Verdana" pitchFamily="34" charset="0"/>
              <a:buChar char="▪"/>
            </a:pPr>
            <a:r>
              <a:rPr lang="en-US" altLang="ja-JP" sz="1400" dirty="0" smtClean="0">
                <a:latin typeface="Verdana" pitchFamily="34" charset="0"/>
                <a:ea typeface="Verdana" pitchFamily="34" charset="0"/>
                <a:cs typeface="Verdana" pitchFamily="34" charset="0"/>
              </a:rPr>
              <a:t>All </a:t>
            </a:r>
            <a:r>
              <a:rPr lang="en-US" altLang="ja-JP" sz="1400" dirty="0">
                <a:latin typeface="Verdana" pitchFamily="34" charset="0"/>
                <a:ea typeface="Verdana" pitchFamily="34" charset="0"/>
                <a:cs typeface="Verdana" pitchFamily="34" charset="0"/>
              </a:rPr>
              <a:t>the participants must </a:t>
            </a:r>
            <a:r>
              <a:rPr lang="en-US" altLang="ja-JP" sz="1400" dirty="0" smtClean="0">
                <a:latin typeface="Verdana" pitchFamily="34" charset="0"/>
                <a:ea typeface="Verdana" pitchFamily="34" charset="0"/>
                <a:cs typeface="Verdana" pitchFamily="34" charset="0"/>
              </a:rPr>
              <a:t>attend </a:t>
            </a:r>
            <a:r>
              <a:rPr lang="en-US" altLang="ja-JP" sz="1400" dirty="0">
                <a:latin typeface="Verdana" pitchFamily="34" charset="0"/>
                <a:ea typeface="Verdana" pitchFamily="34" charset="0"/>
                <a:cs typeface="Verdana" pitchFamily="34" charset="0"/>
              </a:rPr>
              <a:t>all the programs planned by JTB and </a:t>
            </a:r>
            <a:r>
              <a:rPr lang="en-US" altLang="ja-JP" sz="1400" dirty="0" smtClean="0">
                <a:latin typeface="Verdana" pitchFamily="34" charset="0"/>
                <a:ea typeface="Verdana" pitchFamily="34" charset="0"/>
                <a:cs typeface="Verdana" pitchFamily="34" charset="0"/>
              </a:rPr>
              <a:t>follow </a:t>
            </a:r>
            <a:r>
              <a:rPr lang="en-US" altLang="ja-JP" sz="1400" dirty="0">
                <a:latin typeface="Verdana" pitchFamily="34" charset="0"/>
                <a:ea typeface="Verdana" pitchFamily="34" charset="0"/>
                <a:cs typeface="Verdana" pitchFamily="34" charset="0"/>
              </a:rPr>
              <a:t>the </a:t>
            </a:r>
            <a:r>
              <a:rPr lang="en-US" altLang="ja-JP" sz="1400" dirty="0" smtClean="0">
                <a:latin typeface="Verdana" pitchFamily="34" charset="0"/>
                <a:ea typeface="Verdana" pitchFamily="34" charset="0"/>
                <a:cs typeface="Verdana" pitchFamily="34" charset="0"/>
              </a:rPr>
              <a:t>rules/guidelines </a:t>
            </a:r>
            <a:r>
              <a:rPr lang="en-US" altLang="ja-JP" sz="1400" dirty="0">
                <a:latin typeface="Verdana" pitchFamily="34" charset="0"/>
                <a:ea typeface="Verdana" pitchFamily="34" charset="0"/>
                <a:cs typeface="Verdana" pitchFamily="34" charset="0"/>
              </a:rPr>
              <a:t>set </a:t>
            </a:r>
            <a:r>
              <a:rPr lang="en-US" altLang="ja-JP" sz="1400" dirty="0" smtClean="0">
                <a:latin typeface="Verdana" pitchFamily="34" charset="0"/>
                <a:ea typeface="Verdana" pitchFamily="34" charset="0"/>
                <a:cs typeface="Verdana" pitchFamily="34" charset="0"/>
              </a:rPr>
              <a:t>by </a:t>
            </a:r>
            <a:r>
              <a:rPr lang="en-US" altLang="ja-JP" sz="1400" dirty="0">
                <a:latin typeface="Verdana" pitchFamily="34" charset="0"/>
                <a:ea typeface="Verdana" pitchFamily="34" charset="0"/>
                <a:cs typeface="Verdana" pitchFamily="34" charset="0"/>
              </a:rPr>
              <a:t>JTB.</a:t>
            </a:r>
            <a:endParaRPr lang="ja-JP" altLang="ja-JP" sz="1400" dirty="0">
              <a:latin typeface="Verdana" pitchFamily="34" charset="0"/>
              <a:cs typeface="Verdana" pitchFamily="34" charset="0"/>
            </a:endParaRPr>
          </a:p>
          <a:p>
            <a:pPr marL="742950" lvl="1" indent="-285750">
              <a:buFont typeface="Verdana" pitchFamily="34" charset="0"/>
              <a:buChar char="▪"/>
            </a:pPr>
            <a:r>
              <a:rPr lang="en-US" altLang="ja-JP" sz="1400" dirty="0">
                <a:latin typeface="Verdana" pitchFamily="34" charset="0"/>
                <a:ea typeface="Verdana" pitchFamily="34" charset="0"/>
                <a:cs typeface="Verdana" pitchFamily="34" charset="0"/>
              </a:rPr>
              <a:t>Participants that cause hindrance to the program may be dismissed, and will subsequently be </a:t>
            </a:r>
            <a:r>
              <a:rPr lang="en-US" altLang="ja-JP" sz="1400" dirty="0" smtClean="0">
                <a:latin typeface="Verdana" pitchFamily="34" charset="0"/>
                <a:ea typeface="Verdana" pitchFamily="34" charset="0"/>
                <a:cs typeface="Verdana" pitchFamily="34" charset="0"/>
              </a:rPr>
              <a:t>responsible </a:t>
            </a:r>
            <a:r>
              <a:rPr lang="en-US" altLang="ja-JP" sz="1400" dirty="0">
                <a:latin typeface="Verdana" pitchFamily="34" charset="0"/>
                <a:ea typeface="Verdana" pitchFamily="34" charset="0"/>
                <a:cs typeface="Verdana" pitchFamily="34" charset="0"/>
              </a:rPr>
              <a:t>for leaving Japan at their own expense.</a:t>
            </a:r>
            <a:endParaRPr lang="ja-JP" altLang="ja-JP" sz="1400" dirty="0">
              <a:latin typeface="Verdana" pitchFamily="34" charset="0"/>
              <a:cs typeface="Verdana" pitchFamily="34" charset="0"/>
            </a:endParaRPr>
          </a:p>
          <a:p>
            <a:pPr marL="742950" lvl="1" indent="-285750">
              <a:buFont typeface="Verdana" pitchFamily="34" charset="0"/>
              <a:buChar char="▪"/>
            </a:pPr>
            <a:r>
              <a:rPr lang="en-US" altLang="ja-JP" sz="1400" dirty="0">
                <a:latin typeface="Verdana" pitchFamily="34" charset="0"/>
                <a:ea typeface="Verdana" pitchFamily="34" charset="0"/>
                <a:cs typeface="Verdana" pitchFamily="34" charset="0"/>
              </a:rPr>
              <a:t>JTB will try to prepare the following</a:t>
            </a:r>
            <a:r>
              <a:rPr lang="en-US" altLang="ja-JP" sz="1400" strike="sngStrike" dirty="0">
                <a:latin typeface="Verdana" pitchFamily="34" charset="0"/>
                <a:ea typeface="Verdana" pitchFamily="34" charset="0"/>
                <a:cs typeface="Verdana" pitchFamily="34" charset="0"/>
              </a:rPr>
              <a:t>s</a:t>
            </a:r>
            <a:r>
              <a:rPr lang="en-US" altLang="ja-JP" sz="1400" dirty="0">
                <a:latin typeface="Verdana" pitchFamily="34" charset="0"/>
                <a:ea typeface="Verdana" pitchFamily="34" charset="0"/>
                <a:cs typeface="Verdana" pitchFamily="34" charset="0"/>
              </a:rPr>
              <a:t> when necessary for religious reasons, however, they may not </a:t>
            </a:r>
            <a:r>
              <a:rPr lang="en-US" altLang="ja-JP" sz="1400" dirty="0" smtClean="0">
                <a:latin typeface="Verdana" pitchFamily="34" charset="0"/>
                <a:ea typeface="Verdana" pitchFamily="34" charset="0"/>
                <a:cs typeface="Verdana" pitchFamily="34" charset="0"/>
              </a:rPr>
              <a:t>always be provided </a:t>
            </a:r>
            <a:r>
              <a:rPr lang="en-US" altLang="ja-JP" sz="1400" dirty="0">
                <a:latin typeface="Verdana" pitchFamily="34" charset="0"/>
                <a:ea typeface="Verdana" pitchFamily="34" charset="0"/>
                <a:cs typeface="Verdana" pitchFamily="34" charset="0"/>
              </a:rPr>
              <a:t>depending on local </a:t>
            </a:r>
            <a:r>
              <a:rPr lang="en-US" altLang="ja-JP" sz="1400" dirty="0" smtClean="0">
                <a:latin typeface="Verdana" pitchFamily="34" charset="0"/>
                <a:ea typeface="Verdana" pitchFamily="34" charset="0"/>
                <a:cs typeface="Verdana" pitchFamily="34" charset="0"/>
              </a:rPr>
              <a:t>circumstances. </a:t>
            </a:r>
            <a:endParaRPr lang="ja-JP" altLang="ja-JP" sz="1400" dirty="0">
              <a:latin typeface="Verdana" pitchFamily="34" charset="0"/>
              <a:cs typeface="Verdana" pitchFamily="34" charset="0"/>
            </a:endParaRPr>
          </a:p>
          <a:p>
            <a:pPr lvl="2"/>
            <a:r>
              <a:rPr lang="en-US" altLang="ja-JP" sz="1400" dirty="0">
                <a:latin typeface="Verdana" pitchFamily="34" charset="0"/>
                <a:ea typeface="Verdana" pitchFamily="34" charset="0"/>
                <a:cs typeface="Verdana" pitchFamily="34" charset="0"/>
              </a:rPr>
              <a:t>*time and place for prayers</a:t>
            </a:r>
            <a:endParaRPr lang="ja-JP" altLang="ja-JP" sz="1400" dirty="0">
              <a:latin typeface="Verdana" pitchFamily="34" charset="0"/>
              <a:cs typeface="Verdana" pitchFamily="34" charset="0"/>
            </a:endParaRPr>
          </a:p>
          <a:p>
            <a:pPr lvl="2"/>
            <a:r>
              <a:rPr lang="en-US" altLang="ja-JP" sz="1400" dirty="0">
                <a:latin typeface="Verdana" pitchFamily="34" charset="0"/>
                <a:ea typeface="Verdana" pitchFamily="34" charset="0"/>
                <a:cs typeface="Verdana" pitchFamily="34" charset="0"/>
              </a:rPr>
              <a:t>*meals suitable for food restriction for religious </a:t>
            </a:r>
            <a:r>
              <a:rPr lang="en-US" altLang="ja-JP" sz="1400" dirty="0" smtClean="0">
                <a:latin typeface="Verdana" pitchFamily="34" charset="0"/>
                <a:ea typeface="Verdana" pitchFamily="34" charset="0"/>
                <a:cs typeface="Verdana" pitchFamily="34" charset="0"/>
              </a:rPr>
              <a:t>reasons</a:t>
            </a:r>
          </a:p>
          <a:p>
            <a:pPr lvl="2"/>
            <a:endParaRPr lang="ja-JP" altLang="ja-JP" sz="1400" dirty="0">
              <a:latin typeface="Verdana" pitchFamily="34" charset="0"/>
              <a:cs typeface="Verdana" pitchFamily="34" charset="0"/>
            </a:endParaRPr>
          </a:p>
          <a:p>
            <a:pPr marL="400050" indent="-400050">
              <a:lnSpc>
                <a:spcPct val="150000"/>
              </a:lnSpc>
              <a:buFont typeface="+mj-lt"/>
              <a:buAutoNum type="romanLcPeriod" startAt="4"/>
            </a:pPr>
            <a:r>
              <a:rPr lang="en-US" altLang="ja-JP" sz="1400" u="sng" dirty="0" smtClean="0">
                <a:latin typeface="Verdana" pitchFamily="34" charset="0"/>
                <a:ea typeface="Verdana" pitchFamily="34" charset="0"/>
                <a:cs typeface="Verdana" pitchFamily="34" charset="0"/>
              </a:rPr>
              <a:t>Photos </a:t>
            </a:r>
            <a:r>
              <a:rPr lang="en-US" altLang="ja-JP" sz="1400" u="sng" dirty="0">
                <a:latin typeface="Verdana" pitchFamily="34" charset="0"/>
                <a:ea typeface="Verdana" pitchFamily="34" charset="0"/>
                <a:cs typeface="Verdana" pitchFamily="34" charset="0"/>
              </a:rPr>
              <a:t>Taken During the Program</a:t>
            </a:r>
            <a:endParaRPr lang="ja-JP" altLang="ja-JP" sz="1400" u="sng" dirty="0">
              <a:latin typeface="Verdana" pitchFamily="34" charset="0"/>
              <a:cs typeface="Verdana" pitchFamily="34" charset="0"/>
            </a:endParaRPr>
          </a:p>
          <a:p>
            <a:pPr lvl="1"/>
            <a:r>
              <a:rPr lang="en-US" altLang="ja-JP" sz="1400" dirty="0">
                <a:latin typeface="Verdana" pitchFamily="34" charset="0"/>
                <a:ea typeface="Verdana" pitchFamily="34" charset="0"/>
                <a:cs typeface="Verdana" pitchFamily="34" charset="0"/>
              </a:rPr>
              <a:t>While participating in the program, photos and videos, participants' comments, etc. may be recorded by JTB or other participating organizations. In addition, all participants must agree that these photos and comments and content posted to SNS by participants may be used in various media for the purpose of introducing MIRAI program or in </a:t>
            </a:r>
            <a:r>
              <a:rPr lang="en-US" altLang="ja-JP" sz="1400" dirty="0" smtClean="0">
                <a:latin typeface="Verdana" pitchFamily="34" charset="0"/>
                <a:ea typeface="Verdana" pitchFamily="34" charset="0"/>
                <a:cs typeface="Verdana" pitchFamily="34" charset="0"/>
              </a:rPr>
              <a:t>business </a:t>
            </a:r>
            <a:r>
              <a:rPr lang="en-US" altLang="ja-JP" sz="1400" dirty="0">
                <a:latin typeface="Verdana" pitchFamily="34" charset="0"/>
                <a:ea typeface="Verdana" pitchFamily="34" charset="0"/>
                <a:cs typeface="Verdana" pitchFamily="34" charset="0"/>
              </a:rPr>
              <a:t>reports</a:t>
            </a:r>
            <a:r>
              <a:rPr lang="en-US" altLang="ja-JP" sz="1400" dirty="0" smtClean="0">
                <a:latin typeface="Verdana" pitchFamily="34" charset="0"/>
                <a:ea typeface="Verdana" pitchFamily="34" charset="0"/>
                <a:cs typeface="Verdana" pitchFamily="34" charset="0"/>
              </a:rPr>
              <a:t>.</a:t>
            </a:r>
          </a:p>
          <a:p>
            <a:endParaRPr lang="en-US" altLang="ja-JP" sz="1400" dirty="0">
              <a:latin typeface="Verdana" pitchFamily="34" charset="0"/>
              <a:ea typeface="Verdana" pitchFamily="34" charset="0"/>
              <a:cs typeface="Verdana" pitchFamily="34" charset="0"/>
            </a:endParaRPr>
          </a:p>
          <a:p>
            <a:pPr marL="400050" indent="-400050">
              <a:lnSpc>
                <a:spcPct val="150000"/>
              </a:lnSpc>
              <a:buFont typeface="+mj-lt"/>
              <a:buAutoNum type="romanLcPeriod" startAt="5"/>
            </a:pPr>
            <a:r>
              <a:rPr lang="en-US" altLang="ja-JP" sz="1400" u="sng" dirty="0" smtClean="0">
                <a:latin typeface="Verdana" pitchFamily="34" charset="0"/>
                <a:ea typeface="Verdana" pitchFamily="34" charset="0"/>
                <a:cs typeface="Verdana" pitchFamily="34" charset="0"/>
              </a:rPr>
              <a:t>Respect </a:t>
            </a:r>
            <a:r>
              <a:rPr lang="en-US" altLang="ja-JP" sz="1400" u="sng" dirty="0">
                <a:latin typeface="Verdana" pitchFamily="34" charset="0"/>
                <a:ea typeface="Verdana" pitchFamily="34" charset="0"/>
                <a:cs typeface="Verdana" pitchFamily="34" charset="0"/>
              </a:rPr>
              <a:t>for Japanese Law and Regulations</a:t>
            </a:r>
          </a:p>
          <a:p>
            <a:pPr lvl="1"/>
            <a:r>
              <a:rPr lang="en-US" altLang="ja-JP" sz="1400" dirty="0">
                <a:latin typeface="Verdana" pitchFamily="34" charset="0"/>
                <a:ea typeface="Verdana" pitchFamily="34" charset="0"/>
                <a:cs typeface="Verdana" pitchFamily="34" charset="0"/>
              </a:rPr>
              <a:t>During the stay in Japan, participants must respect the laws and regulations of Japan, and any offenders will be subject to penalties under Japanese law. Any dispute arising out of the application and admission of, or relating to, this program between the participants and the Japanese Government or JTB shall be governed by and construed in accordance with the domestic laws of Japan, without regard to principles of conflicts of laws, and shall be subject to the exclusive jurisdiction of the applicable courts in Japan.</a:t>
            </a:r>
          </a:p>
          <a:p>
            <a:endParaRPr lang="en-US" altLang="ja-JP" sz="1400" dirty="0" smtClean="0">
              <a:latin typeface="Verdana" pitchFamily="34" charset="0"/>
              <a:ea typeface="Verdana" pitchFamily="34" charset="0"/>
              <a:cs typeface="Verdana" pitchFamily="34" charset="0"/>
            </a:endParaRPr>
          </a:p>
        </p:txBody>
      </p:sp>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74744" y="409727"/>
            <a:ext cx="866624" cy="870865"/>
          </a:xfrm>
          <a:prstGeom prst="rect">
            <a:avLst/>
          </a:prstGeom>
        </p:spPr>
      </p:pic>
    </p:spTree>
    <p:extLst>
      <p:ext uri="{BB962C8B-B14F-4D97-AF65-F5344CB8AC3E}">
        <p14:creationId xmlns:p14="http://schemas.microsoft.com/office/powerpoint/2010/main" val="1563122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168B7183-D6B7-4E43-AB9D-9B1E31A18827}" type="slidenum">
              <a:rPr lang="ja-JP" altLang="en-US" smtClean="0"/>
              <a:pPr/>
              <a:t>7</a:t>
            </a:fld>
            <a:endParaRPr lang="ja-JP" altLang="en-US" dirty="0"/>
          </a:p>
        </p:txBody>
      </p:sp>
      <p:sp>
        <p:nvSpPr>
          <p:cNvPr id="3" name="正方形/長方形 2"/>
          <p:cNvSpPr/>
          <p:nvPr/>
        </p:nvSpPr>
        <p:spPr>
          <a:xfrm>
            <a:off x="333374" y="560512"/>
            <a:ext cx="6263978" cy="5693866"/>
          </a:xfrm>
          <a:prstGeom prst="rect">
            <a:avLst/>
          </a:prstGeom>
        </p:spPr>
        <p:txBody>
          <a:bodyPr wrap="square">
            <a:spAutoFit/>
          </a:bodyPr>
          <a:lstStyle/>
          <a:p>
            <a:pPr marL="400050" indent="-400050">
              <a:lnSpc>
                <a:spcPct val="200000"/>
              </a:lnSpc>
              <a:buFont typeface="+mj-lt"/>
              <a:buAutoNum type="romanLcPeriod" startAt="6"/>
            </a:pPr>
            <a:r>
              <a:rPr lang="en-US" altLang="ja-JP" sz="1400" u="sng" dirty="0" smtClean="0">
                <a:latin typeface="Verdana" pitchFamily="34" charset="0"/>
                <a:ea typeface="Verdana" pitchFamily="34" charset="0"/>
                <a:cs typeface="Verdana" pitchFamily="34" charset="0"/>
              </a:rPr>
              <a:t>The </a:t>
            </a:r>
            <a:r>
              <a:rPr lang="en-US" altLang="ja-JP" sz="1400" u="sng" dirty="0">
                <a:latin typeface="Verdana" pitchFamily="34" charset="0"/>
                <a:ea typeface="Verdana" pitchFamily="34" charset="0"/>
                <a:cs typeface="Verdana" pitchFamily="34" charset="0"/>
              </a:rPr>
              <a:t>attribution of responsibility during the program</a:t>
            </a:r>
            <a:endParaRPr lang="ja-JP" altLang="ja-JP" sz="1400" u="sng" dirty="0">
              <a:latin typeface="Verdana" pitchFamily="34" charset="0"/>
              <a:cs typeface="Verdana" pitchFamily="34" charset="0"/>
            </a:endParaRPr>
          </a:p>
          <a:p>
            <a:pPr lvl="1"/>
            <a:r>
              <a:rPr lang="en-US" altLang="ja-JP" sz="1400" dirty="0">
                <a:latin typeface="Verdana" pitchFamily="34" charset="0"/>
                <a:ea typeface="Verdana" pitchFamily="34" charset="0"/>
                <a:cs typeface="Verdana" pitchFamily="34" charset="0"/>
              </a:rPr>
              <a:t>All participants </a:t>
            </a:r>
            <a:r>
              <a:rPr lang="en-US" altLang="ja-JP" sz="1400" dirty="0" smtClean="0">
                <a:latin typeface="Verdana" pitchFamily="34" charset="0"/>
                <a:ea typeface="Verdana" pitchFamily="34" charset="0"/>
                <a:cs typeface="Verdana" pitchFamily="34" charset="0"/>
              </a:rPr>
              <a:t>agree </a:t>
            </a:r>
            <a:r>
              <a:rPr lang="en-US" altLang="ja-JP" sz="1400" dirty="0">
                <a:latin typeface="Verdana" pitchFamily="34" charset="0"/>
                <a:ea typeface="Verdana" pitchFamily="34" charset="0"/>
                <a:cs typeface="Verdana" pitchFamily="34" charset="0"/>
              </a:rPr>
              <a:t>to release JTB (including </a:t>
            </a:r>
            <a:r>
              <a:rPr lang="en-US" altLang="ja-JP" sz="1400" dirty="0" smtClean="0">
                <a:latin typeface="Verdana" pitchFamily="34" charset="0"/>
                <a:ea typeface="Verdana" pitchFamily="34" charset="0"/>
                <a:cs typeface="Verdana" pitchFamily="34" charset="0"/>
              </a:rPr>
              <a:t>its </a:t>
            </a:r>
          </a:p>
          <a:p>
            <a:pPr lvl="1"/>
            <a:r>
              <a:rPr lang="en-US" altLang="ja-JP" sz="1400" dirty="0" smtClean="0">
                <a:latin typeface="Verdana" pitchFamily="34" charset="0"/>
                <a:ea typeface="Verdana" pitchFamily="34" charset="0"/>
                <a:cs typeface="Verdana" pitchFamily="34" charset="0"/>
              </a:rPr>
              <a:t>employees </a:t>
            </a:r>
            <a:r>
              <a:rPr lang="en-US" altLang="ja-JP" sz="1400" dirty="0">
                <a:latin typeface="Verdana" pitchFamily="34" charset="0"/>
                <a:ea typeface="Verdana" pitchFamily="34" charset="0"/>
                <a:cs typeface="Verdana" pitchFamily="34" charset="0"/>
              </a:rPr>
              <a:t>and agents) of and from any and all </a:t>
            </a:r>
            <a:r>
              <a:rPr lang="en-US" altLang="ja-JP" sz="1400" dirty="0" smtClean="0">
                <a:latin typeface="Verdana" pitchFamily="34" charset="0"/>
                <a:ea typeface="Verdana" pitchFamily="34" charset="0"/>
                <a:cs typeface="Verdana" pitchFamily="34" charset="0"/>
              </a:rPr>
              <a:t>claims</a:t>
            </a:r>
            <a:r>
              <a:rPr lang="en-US" altLang="ja-JP" sz="1400" dirty="0">
                <a:latin typeface="Verdana" pitchFamily="34" charset="0"/>
                <a:ea typeface="Verdana" pitchFamily="34" charset="0"/>
                <a:cs typeface="Verdana" pitchFamily="34" charset="0"/>
              </a:rPr>
              <a:t>, demands, damages, losses, liabilities and </a:t>
            </a:r>
            <a:r>
              <a:rPr lang="en-US" altLang="ja-JP" sz="1400" dirty="0" smtClean="0">
                <a:latin typeface="Verdana" pitchFamily="34" charset="0"/>
                <a:ea typeface="Verdana" pitchFamily="34" charset="0"/>
                <a:cs typeface="Verdana" pitchFamily="34" charset="0"/>
              </a:rPr>
              <a:t>expenses </a:t>
            </a:r>
          </a:p>
          <a:p>
            <a:pPr lvl="1"/>
            <a:r>
              <a:rPr lang="en-US" altLang="ja-JP" sz="1400" dirty="0" smtClean="0">
                <a:latin typeface="Verdana" pitchFamily="34" charset="0"/>
                <a:ea typeface="Verdana" pitchFamily="34" charset="0"/>
                <a:cs typeface="Verdana" pitchFamily="34" charset="0"/>
              </a:rPr>
              <a:t>including</a:t>
            </a:r>
            <a:r>
              <a:rPr lang="en-US" altLang="ja-JP" sz="1400" dirty="0">
                <a:latin typeface="Verdana" pitchFamily="34" charset="0"/>
                <a:ea typeface="Verdana" pitchFamily="34" charset="0"/>
                <a:cs typeface="Verdana" pitchFamily="34" charset="0"/>
              </a:rPr>
              <a:t>, without limitation, reasonable attorneys' fees </a:t>
            </a:r>
            <a:endParaRPr lang="en-US" altLang="ja-JP" sz="1400" dirty="0" smtClean="0">
              <a:latin typeface="Verdana" pitchFamily="34" charset="0"/>
              <a:ea typeface="Verdana" pitchFamily="34" charset="0"/>
              <a:cs typeface="Verdana" pitchFamily="34" charset="0"/>
            </a:endParaRPr>
          </a:p>
          <a:p>
            <a:pPr lvl="1"/>
            <a:r>
              <a:rPr lang="en-US" altLang="ja-JP" sz="1400" dirty="0" smtClean="0">
                <a:latin typeface="Verdana" pitchFamily="34" charset="0"/>
                <a:ea typeface="Verdana" pitchFamily="34" charset="0"/>
                <a:cs typeface="Verdana" pitchFamily="34" charset="0"/>
              </a:rPr>
              <a:t>and </a:t>
            </a:r>
            <a:r>
              <a:rPr lang="en-US" altLang="ja-JP" sz="1400" dirty="0">
                <a:latin typeface="Verdana" pitchFamily="34" charset="0"/>
                <a:ea typeface="Verdana" pitchFamily="34" charset="0"/>
                <a:cs typeface="Verdana" pitchFamily="34" charset="0"/>
              </a:rPr>
              <a:t>expenses (collectively, "Claims") arising from or relating to a participant’s participation in MIRAI Program; provided, however, that this release shall not apply to any Claims related to or arising from JTB’s gross negligence, bad faith or willful misconduct.  Finally, all participants </a:t>
            </a:r>
            <a:r>
              <a:rPr lang="en-US" altLang="ja-JP" sz="1400" dirty="0" smtClean="0">
                <a:latin typeface="Verdana" pitchFamily="34" charset="0"/>
                <a:ea typeface="Verdana" pitchFamily="34" charset="0"/>
                <a:cs typeface="Verdana" pitchFamily="34" charset="0"/>
              </a:rPr>
              <a:t>agree </a:t>
            </a:r>
            <a:r>
              <a:rPr lang="en-US" altLang="ja-JP" sz="1400" dirty="0">
                <a:latin typeface="Verdana" pitchFamily="34" charset="0"/>
                <a:ea typeface="Verdana" pitchFamily="34" charset="0"/>
                <a:cs typeface="Verdana" pitchFamily="34" charset="0"/>
              </a:rPr>
              <a:t>to indemnify JTB (including its employees and agents), and hold it harmless, of and from any and all Claims arising from or relating to their breach of the terms and conditions of this Application </a:t>
            </a:r>
            <a:r>
              <a:rPr lang="en-US" altLang="ja-JP" sz="1400" dirty="0" smtClean="0">
                <a:latin typeface="Verdana" pitchFamily="34" charset="0"/>
                <a:ea typeface="Verdana" pitchFamily="34" charset="0"/>
                <a:cs typeface="Verdana" pitchFamily="34" charset="0"/>
              </a:rPr>
              <a:t>Guideline.</a:t>
            </a:r>
          </a:p>
          <a:p>
            <a:endParaRPr lang="en-US" altLang="ja-JP" sz="1400" dirty="0">
              <a:latin typeface="Verdana" pitchFamily="34" charset="0"/>
              <a:ea typeface="Verdana" pitchFamily="34" charset="0"/>
              <a:cs typeface="Verdana" pitchFamily="34" charset="0"/>
            </a:endParaRPr>
          </a:p>
          <a:p>
            <a:pPr marL="400050" indent="-400050">
              <a:lnSpc>
                <a:spcPct val="200000"/>
              </a:lnSpc>
              <a:buFont typeface="+mj-lt"/>
              <a:buAutoNum type="romanLcPeriod" startAt="7"/>
            </a:pPr>
            <a:r>
              <a:rPr lang="en-US" altLang="ja-JP" sz="1400" u="sng" dirty="0" smtClean="0">
                <a:latin typeface="Verdana" pitchFamily="34" charset="0"/>
                <a:ea typeface="Verdana" pitchFamily="34" charset="0"/>
                <a:cs typeface="Verdana" pitchFamily="34" charset="0"/>
              </a:rPr>
              <a:t>Post-Return Activities and Questionnaires (Obligatory) program</a:t>
            </a:r>
            <a:endParaRPr lang="ja-JP" altLang="ja-JP" sz="1400" u="sng" dirty="0" smtClean="0">
              <a:latin typeface="Verdana" pitchFamily="34" charset="0"/>
              <a:cs typeface="Verdana" pitchFamily="34" charset="0"/>
            </a:endParaRPr>
          </a:p>
          <a:p>
            <a:pPr lvl="1"/>
            <a:r>
              <a:rPr lang="en-US" altLang="ja-JP" sz="1400" dirty="0" smtClean="0">
                <a:latin typeface="Verdana" pitchFamily="34" charset="0"/>
                <a:ea typeface="Verdana" pitchFamily="34" charset="0"/>
                <a:cs typeface="Verdana" pitchFamily="34" charset="0"/>
              </a:rPr>
              <a:t>All </a:t>
            </a:r>
            <a:r>
              <a:rPr lang="en-US" altLang="ja-JP" sz="1400" dirty="0">
                <a:latin typeface="Verdana" pitchFamily="34" charset="0"/>
                <a:ea typeface="Verdana" pitchFamily="34" charset="0"/>
                <a:cs typeface="Verdana" pitchFamily="34" charset="0"/>
              </a:rPr>
              <a:t>participants are required to share their experiences/ knowledge acquired on the visit to Japan with friends, family, people in local </a:t>
            </a:r>
            <a:r>
              <a:rPr lang="en-US" altLang="ja-JP" sz="1400" dirty="0" smtClean="0">
                <a:latin typeface="Verdana" pitchFamily="34" charset="0"/>
                <a:ea typeface="Verdana" pitchFamily="34" charset="0"/>
                <a:cs typeface="Verdana" pitchFamily="34" charset="0"/>
              </a:rPr>
              <a:t>communities, etc</a:t>
            </a:r>
            <a:r>
              <a:rPr lang="en-US" altLang="ja-JP" sz="1400" dirty="0">
                <a:latin typeface="Verdana" pitchFamily="34" charset="0"/>
                <a:ea typeface="Verdana" pitchFamily="34" charset="0"/>
                <a:cs typeface="Verdana" pitchFamily="34" charset="0"/>
              </a:rPr>
              <a:t>. in order to disseminate the current/accurate conditions </a:t>
            </a:r>
            <a:r>
              <a:rPr lang="en-US" altLang="ja-JP" sz="1400" dirty="0" smtClean="0">
                <a:latin typeface="Verdana" pitchFamily="34" charset="0"/>
                <a:ea typeface="Verdana" pitchFamily="34" charset="0"/>
                <a:cs typeface="Verdana" pitchFamily="34" charset="0"/>
              </a:rPr>
              <a:t>in </a:t>
            </a:r>
            <a:r>
              <a:rPr lang="en-US" altLang="ja-JP" sz="1400" dirty="0">
                <a:latin typeface="Verdana" pitchFamily="34" charset="0"/>
                <a:ea typeface="Verdana" pitchFamily="34" charset="0"/>
                <a:cs typeface="Verdana" pitchFamily="34" charset="0"/>
              </a:rPr>
              <a:t>Japan, and report their activities to the Embassy/Consulate-General of Japan in their </a:t>
            </a:r>
            <a:r>
              <a:rPr lang="en-US" altLang="ja-JP" sz="1400" dirty="0" smtClean="0">
                <a:latin typeface="Verdana" pitchFamily="34" charset="0"/>
                <a:ea typeface="Verdana" pitchFamily="34" charset="0"/>
                <a:cs typeface="Verdana" pitchFamily="34" charset="0"/>
              </a:rPr>
              <a:t>countries. </a:t>
            </a:r>
            <a:r>
              <a:rPr lang="en-US" altLang="ja-JP" sz="1400" dirty="0">
                <a:latin typeface="Verdana" pitchFamily="34" charset="0"/>
                <a:ea typeface="Verdana" pitchFamily="34" charset="0"/>
                <a:cs typeface="Verdana" pitchFamily="34" charset="0"/>
              </a:rPr>
              <a:t>Each participant must submit questionnaires on his/her experience/impression on the visit to Japan before and after returning to their </a:t>
            </a:r>
            <a:r>
              <a:rPr lang="en-US" altLang="ja-JP" sz="1400" dirty="0" smtClean="0">
                <a:latin typeface="Verdana" pitchFamily="34" charset="0"/>
                <a:ea typeface="Verdana" pitchFamily="34" charset="0"/>
                <a:cs typeface="Verdana" pitchFamily="34" charset="0"/>
              </a:rPr>
              <a:t>country.</a:t>
            </a:r>
            <a:endParaRPr lang="ja-JP" altLang="ja-JP" sz="1400" dirty="0">
              <a:latin typeface="Verdana" pitchFamily="34" charset="0"/>
              <a:cs typeface="Verdana" pitchFamily="34" charset="0"/>
            </a:endParaRPr>
          </a:p>
        </p:txBody>
      </p:sp>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70411" y="378076"/>
            <a:ext cx="875290" cy="879574"/>
          </a:xfrm>
          <a:prstGeom prst="rect">
            <a:avLst/>
          </a:prstGeom>
        </p:spPr>
      </p:pic>
    </p:spTree>
    <p:extLst>
      <p:ext uri="{BB962C8B-B14F-4D97-AF65-F5344CB8AC3E}">
        <p14:creationId xmlns:p14="http://schemas.microsoft.com/office/powerpoint/2010/main" val="3142611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168B7183-D6B7-4E43-AB9D-9B1E31A18827}" type="slidenum">
              <a:rPr lang="ja-JP" altLang="en-US" smtClean="0"/>
              <a:pPr/>
              <a:t>8</a:t>
            </a:fld>
            <a:endParaRPr lang="ja-JP" altLang="en-US"/>
          </a:p>
        </p:txBody>
      </p:sp>
      <p:sp>
        <p:nvSpPr>
          <p:cNvPr id="3" name="正方形/長方形 2"/>
          <p:cNvSpPr/>
          <p:nvPr/>
        </p:nvSpPr>
        <p:spPr>
          <a:xfrm>
            <a:off x="336078" y="966707"/>
            <a:ext cx="6191251" cy="4047262"/>
          </a:xfrm>
          <a:prstGeom prst="rect">
            <a:avLst/>
          </a:prstGeom>
        </p:spPr>
        <p:txBody>
          <a:bodyPr wrap="square">
            <a:spAutoFit/>
          </a:bodyPr>
          <a:lstStyle/>
          <a:p>
            <a:r>
              <a:rPr lang="en-US" altLang="ja-JP" sz="1400" dirty="0">
                <a:latin typeface="Verdana" pitchFamily="34" charset="0"/>
                <a:ea typeface="Verdana" pitchFamily="34" charset="0"/>
                <a:cs typeface="Verdana" pitchFamily="34" charset="0"/>
              </a:rPr>
              <a:t>Personal information collected under MIRAI Program </a:t>
            </a:r>
            <a:r>
              <a:rPr lang="ja-JP" altLang="en-US" sz="1400" dirty="0">
                <a:latin typeface="Verdana" pitchFamily="34" charset="0"/>
                <a:ea typeface="Verdana" pitchFamily="34" charset="0"/>
                <a:cs typeface="Verdana" pitchFamily="34" charset="0"/>
              </a:rPr>
              <a:t>　　　　　　</a:t>
            </a:r>
            <a:r>
              <a:rPr lang="en-US" altLang="ja-JP" sz="1400" dirty="0">
                <a:latin typeface="Verdana" pitchFamily="34" charset="0"/>
                <a:ea typeface="Verdana" pitchFamily="34" charset="0"/>
                <a:cs typeface="Verdana" pitchFamily="34" charset="0"/>
              </a:rPr>
              <a:t>shall be treated in compliance with the Personal Information </a:t>
            </a:r>
            <a:r>
              <a:rPr lang="ja-JP" altLang="en-US" sz="1400" dirty="0">
                <a:latin typeface="Verdana" pitchFamily="34" charset="0"/>
                <a:ea typeface="Verdana" pitchFamily="34" charset="0"/>
                <a:cs typeface="Verdana" pitchFamily="34" charset="0"/>
              </a:rPr>
              <a:t>　</a:t>
            </a:r>
            <a:r>
              <a:rPr lang="en-US" altLang="ja-JP" sz="1400" dirty="0">
                <a:latin typeface="Verdana" pitchFamily="34" charset="0"/>
                <a:ea typeface="Verdana" pitchFamily="34" charset="0"/>
                <a:cs typeface="Verdana" pitchFamily="34" charset="0"/>
              </a:rPr>
              <a:t>Protection Law of Japan. JTB ensures the appropriate handling </a:t>
            </a:r>
            <a:r>
              <a:rPr lang="ja-JP" altLang="en-US" sz="1400" dirty="0">
                <a:latin typeface="Verdana" pitchFamily="34" charset="0"/>
                <a:ea typeface="Verdana" pitchFamily="34" charset="0"/>
                <a:cs typeface="Verdana" pitchFamily="34" charset="0"/>
              </a:rPr>
              <a:t>　　　　　　</a:t>
            </a:r>
            <a:r>
              <a:rPr lang="en-US" altLang="ja-JP" sz="1400" dirty="0">
                <a:latin typeface="Verdana" pitchFamily="34" charset="0"/>
                <a:ea typeface="Verdana" pitchFamily="34" charset="0"/>
                <a:cs typeface="Verdana" pitchFamily="34" charset="0"/>
              </a:rPr>
              <a:t>of personal information. </a:t>
            </a:r>
            <a:endParaRPr lang="ja-JP" altLang="ja-JP" sz="1400" dirty="0">
              <a:latin typeface="Verdana" pitchFamily="34" charset="0"/>
              <a:cs typeface="Verdana" pitchFamily="34" charset="0"/>
            </a:endParaRPr>
          </a:p>
          <a:p>
            <a:r>
              <a:rPr lang="en-US" altLang="ja-JP" sz="1400" dirty="0">
                <a:latin typeface="Verdana" pitchFamily="34" charset="0"/>
                <a:ea typeface="Verdana" pitchFamily="34" charset="0"/>
                <a:cs typeface="Verdana" pitchFamily="34" charset="0"/>
              </a:rPr>
              <a:t>JTB may provide personal information to travel agencies, publishers, cooperating </a:t>
            </a:r>
            <a:r>
              <a:rPr lang="en-US" altLang="ja-JP" sz="1400" dirty="0" smtClean="0">
                <a:latin typeface="Verdana" pitchFamily="34" charset="0"/>
                <a:ea typeface="Verdana" pitchFamily="34" charset="0"/>
                <a:cs typeface="Verdana" pitchFamily="34" charset="0"/>
              </a:rPr>
              <a:t>organizations</a:t>
            </a:r>
            <a:r>
              <a:rPr lang="en-US" altLang="ja-JP" sz="1400" dirty="0">
                <a:latin typeface="Verdana" pitchFamily="34" charset="0"/>
                <a:ea typeface="Verdana" pitchFamily="34" charset="0"/>
                <a:cs typeface="Verdana" pitchFamily="34" charset="0"/>
              </a:rPr>
              <a:t>, schools, host families, and so on in order to operate and report the program by means of post, fax or E-mail. The disclosure of personal information to JTB is at the sole discretion of the participants. If you </a:t>
            </a:r>
            <a:r>
              <a:rPr lang="en-US" altLang="ja-JP" sz="1400" dirty="0" smtClean="0">
                <a:latin typeface="Verdana" pitchFamily="34" charset="0"/>
                <a:ea typeface="Verdana" pitchFamily="34" charset="0"/>
                <a:cs typeface="Verdana" pitchFamily="34" charset="0"/>
              </a:rPr>
              <a:t>do</a:t>
            </a:r>
            <a:r>
              <a:rPr lang="ja-JP" altLang="en-US" sz="1400" dirty="0">
                <a:latin typeface="Verdana" pitchFamily="34" charset="0"/>
                <a:ea typeface="Verdana" pitchFamily="34" charset="0"/>
                <a:cs typeface="Verdana" pitchFamily="34" charset="0"/>
              </a:rPr>
              <a:t> </a:t>
            </a:r>
            <a:r>
              <a:rPr lang="en-US" altLang="ja-JP" sz="1400" dirty="0" smtClean="0">
                <a:latin typeface="Verdana" pitchFamily="34" charset="0"/>
                <a:ea typeface="Verdana" pitchFamily="34" charset="0"/>
                <a:cs typeface="Verdana" pitchFamily="34" charset="0"/>
              </a:rPr>
              <a:t>not </a:t>
            </a:r>
            <a:r>
              <a:rPr lang="en-US" altLang="ja-JP" sz="1400" dirty="0">
                <a:latin typeface="Verdana" pitchFamily="34" charset="0"/>
                <a:ea typeface="Verdana" pitchFamily="34" charset="0"/>
                <a:cs typeface="Verdana" pitchFamily="34" charset="0"/>
              </a:rPr>
              <a:t>agree with this, it might cause some difficulties in the operation of the program, therefore you </a:t>
            </a:r>
            <a:r>
              <a:rPr lang="en-US" altLang="ja-JP" sz="1400" dirty="0" smtClean="0">
                <a:latin typeface="Verdana" pitchFamily="34" charset="0"/>
                <a:ea typeface="Verdana" pitchFamily="34" charset="0"/>
                <a:cs typeface="Verdana" pitchFamily="34" charset="0"/>
              </a:rPr>
              <a:t>are </a:t>
            </a:r>
            <a:r>
              <a:rPr lang="en-US" altLang="ja-JP" sz="1400" dirty="0">
                <a:latin typeface="Verdana" pitchFamily="34" charset="0"/>
                <a:ea typeface="Verdana" pitchFamily="34" charset="0"/>
                <a:cs typeface="Verdana" pitchFamily="34" charset="0"/>
              </a:rPr>
              <a:t>requested to understand and </a:t>
            </a:r>
            <a:r>
              <a:rPr lang="en-US" altLang="ja-JP" sz="1400" dirty="0" smtClean="0">
                <a:latin typeface="Verdana" pitchFamily="34" charset="0"/>
                <a:ea typeface="Verdana" pitchFamily="34" charset="0"/>
                <a:cs typeface="Verdana" pitchFamily="34" charset="0"/>
              </a:rPr>
              <a:t>consent </a:t>
            </a:r>
            <a:r>
              <a:rPr lang="en-US" altLang="ja-JP" sz="1400" dirty="0">
                <a:latin typeface="Verdana" pitchFamily="34" charset="0"/>
                <a:ea typeface="Verdana" pitchFamily="34" charset="0"/>
                <a:cs typeface="Verdana" pitchFamily="34" charset="0"/>
              </a:rPr>
              <a:t>to the provision of personal information.</a:t>
            </a:r>
            <a:endParaRPr lang="ja-JP" altLang="ja-JP" sz="1400" dirty="0">
              <a:latin typeface="Verdana" pitchFamily="34" charset="0"/>
              <a:cs typeface="Verdana" pitchFamily="34" charset="0"/>
            </a:endParaRPr>
          </a:p>
          <a:p>
            <a:endParaRPr lang="en-US" altLang="ja-JP" sz="1400" dirty="0">
              <a:latin typeface="Verdana" pitchFamily="34" charset="0"/>
              <a:ea typeface="Verdana" pitchFamily="34" charset="0"/>
              <a:cs typeface="Verdana" pitchFamily="34" charset="0"/>
            </a:endParaRPr>
          </a:p>
          <a:p>
            <a:pPr>
              <a:spcAft>
                <a:spcPts val="600"/>
              </a:spcAft>
            </a:pPr>
            <a:r>
              <a:rPr lang="ja-JP" altLang="en-US" sz="1400" dirty="0">
                <a:latin typeface="Verdana" pitchFamily="34" charset="0"/>
                <a:ea typeface="Verdana" pitchFamily="34" charset="0"/>
                <a:cs typeface="Verdana" pitchFamily="34" charset="0"/>
              </a:rPr>
              <a:t>*</a:t>
            </a:r>
            <a:r>
              <a:rPr lang="en-US" altLang="ja-JP" sz="1400" dirty="0">
                <a:latin typeface="Verdana" pitchFamily="34" charset="0"/>
                <a:ea typeface="Verdana" pitchFamily="34" charset="0"/>
                <a:cs typeface="Verdana" pitchFamily="34" charset="0"/>
              </a:rPr>
              <a:t>JTB Corporate Sales Inc. (BWT) </a:t>
            </a:r>
            <a:endParaRPr lang="ja-JP" altLang="ja-JP" sz="1400" dirty="0">
              <a:latin typeface="Verdana" pitchFamily="34" charset="0"/>
              <a:cs typeface="Verdana" pitchFamily="34" charset="0"/>
            </a:endParaRPr>
          </a:p>
          <a:p>
            <a:r>
              <a:rPr lang="en-US" altLang="ja-JP" sz="1400" dirty="0">
                <a:latin typeface="Verdana" pitchFamily="34" charset="0"/>
                <a:ea typeface="Verdana" pitchFamily="34" charset="0"/>
                <a:cs typeface="Verdana" pitchFamily="34" charset="0"/>
              </a:rPr>
              <a:t>JTB Corporate Sales Inc. (BWT), called JTB, is an </a:t>
            </a:r>
            <a:r>
              <a:rPr lang="en-US" altLang="ja-JP" sz="1400" dirty="0" smtClean="0">
                <a:latin typeface="Verdana" pitchFamily="34" charset="0"/>
                <a:ea typeface="Verdana" pitchFamily="34" charset="0"/>
                <a:cs typeface="Verdana" pitchFamily="34" charset="0"/>
              </a:rPr>
              <a:t>implementing</a:t>
            </a:r>
            <a:r>
              <a:rPr lang="ja-JP" altLang="en-US" sz="1400" dirty="0" smtClean="0">
                <a:latin typeface="Verdana" pitchFamily="34" charset="0"/>
                <a:ea typeface="Verdana" pitchFamily="34" charset="0"/>
                <a:cs typeface="Verdana" pitchFamily="34" charset="0"/>
              </a:rPr>
              <a:t> </a:t>
            </a:r>
            <a:r>
              <a:rPr lang="en-US" altLang="ja-JP" sz="1400" dirty="0">
                <a:latin typeface="Verdana" pitchFamily="34" charset="0"/>
                <a:ea typeface="Verdana" pitchFamily="34" charset="0"/>
                <a:cs typeface="Verdana" pitchFamily="34" charset="0"/>
              </a:rPr>
              <a:t>agency of MIRAI Programs, and </a:t>
            </a:r>
            <a:r>
              <a:rPr lang="en-US" altLang="ja-JP" sz="1400" dirty="0" smtClean="0">
                <a:latin typeface="Verdana" pitchFamily="34" charset="0"/>
                <a:ea typeface="Verdana" pitchFamily="34" charset="0"/>
                <a:cs typeface="Verdana" pitchFamily="34" charset="0"/>
              </a:rPr>
              <a:t>has </a:t>
            </a:r>
            <a:r>
              <a:rPr lang="en-US" altLang="ja-JP" sz="1400" dirty="0">
                <a:latin typeface="Verdana" pitchFamily="34" charset="0"/>
                <a:ea typeface="Verdana" pitchFamily="34" charset="0"/>
                <a:cs typeface="Verdana" pitchFamily="34" charset="0"/>
              </a:rPr>
              <a:t>undertaken all the necessary arrangements for this program, such as travel procedures and the entire </a:t>
            </a:r>
            <a:r>
              <a:rPr lang="en-US" altLang="ja-JP" sz="1400" dirty="0" smtClean="0">
                <a:latin typeface="Verdana" pitchFamily="34" charset="0"/>
                <a:ea typeface="Verdana" pitchFamily="34" charset="0"/>
                <a:cs typeface="Verdana" pitchFamily="34" charset="0"/>
              </a:rPr>
              <a:t>schedule </a:t>
            </a:r>
            <a:r>
              <a:rPr lang="en-US" altLang="ja-JP" sz="1400" dirty="0">
                <a:latin typeface="Verdana" pitchFamily="34" charset="0"/>
                <a:ea typeface="Verdana" pitchFamily="34" charset="0"/>
                <a:cs typeface="Verdana" pitchFamily="34" charset="0"/>
              </a:rPr>
              <a:t>of events in Japan. </a:t>
            </a:r>
            <a:endParaRPr lang="ja-JP" altLang="ja-JP" sz="1400" dirty="0">
              <a:latin typeface="Verdana" pitchFamily="34" charset="0"/>
              <a:cs typeface="Verdana" pitchFamily="34" charset="0"/>
            </a:endParaRPr>
          </a:p>
        </p:txBody>
      </p:sp>
      <p:sp>
        <p:nvSpPr>
          <p:cNvPr id="4" name="正方形/長方形 3"/>
          <p:cNvSpPr/>
          <p:nvPr/>
        </p:nvSpPr>
        <p:spPr>
          <a:xfrm>
            <a:off x="179909" y="560512"/>
            <a:ext cx="6344716" cy="369332"/>
          </a:xfrm>
          <a:prstGeom prst="rect">
            <a:avLst/>
          </a:prstGeom>
        </p:spPr>
        <p:txBody>
          <a:bodyPr wrap="square">
            <a:spAutoFit/>
          </a:bodyPr>
          <a:lstStyle/>
          <a:p>
            <a:r>
              <a:rPr lang="en-US" altLang="ja-JP" b="1" dirty="0">
                <a:latin typeface="Verdana" pitchFamily="34" charset="0"/>
                <a:ea typeface="Verdana" pitchFamily="34" charset="0"/>
                <a:cs typeface="Verdana" pitchFamily="34" charset="0"/>
              </a:rPr>
              <a:t>6. Handling of Personal Information</a:t>
            </a:r>
            <a:endParaRPr lang="ja-JP" altLang="ja-JP" b="1" dirty="0">
              <a:latin typeface="Verdana" pitchFamily="34" charset="0"/>
              <a:cs typeface="Verdana" pitchFamily="34" charset="0"/>
            </a:endParaRPr>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74744" y="409727"/>
            <a:ext cx="866624" cy="870865"/>
          </a:xfrm>
          <a:prstGeom prst="rect">
            <a:avLst/>
          </a:prstGeom>
        </p:spPr>
      </p:pic>
      <p:sp>
        <p:nvSpPr>
          <p:cNvPr id="8" name="正方形/長方形 7"/>
          <p:cNvSpPr/>
          <p:nvPr/>
        </p:nvSpPr>
        <p:spPr>
          <a:xfrm>
            <a:off x="357665" y="5149860"/>
            <a:ext cx="6188546" cy="523220"/>
          </a:xfrm>
          <a:prstGeom prst="rect">
            <a:avLst/>
          </a:prstGeom>
        </p:spPr>
        <p:txBody>
          <a:bodyPr wrap="square">
            <a:spAutoFit/>
          </a:bodyPr>
          <a:lstStyle/>
          <a:p>
            <a:r>
              <a:rPr lang="en-US" altLang="ja" sz="1400" u="sng" dirty="0" smtClean="0"/>
              <a:t>https</a:t>
            </a:r>
            <a:r>
              <a:rPr lang="en-US" altLang="ja" sz="1400" u="sng" dirty="0"/>
              <a:t>://www.jtbcorp.jp/en</a:t>
            </a:r>
            <a:r>
              <a:rPr lang="en-US" altLang="ja" sz="1400" u="sng" dirty="0" smtClean="0"/>
              <a:t>/</a:t>
            </a:r>
          </a:p>
          <a:p>
            <a:r>
              <a:rPr lang="en-US" altLang="ja" sz="1400" u="sng" dirty="0"/>
              <a:t>https://</a:t>
            </a:r>
            <a:r>
              <a:rPr lang="en-US" altLang="ja" sz="1400" u="sng" dirty="0" smtClean="0"/>
              <a:t>www.jtbcorp.jp/jp/colors/detail/0058/img/chronicle_04.pdf</a:t>
            </a:r>
            <a:endParaRPr lang="en-US" altLang="ja" sz="1400" u="sng" dirty="0"/>
          </a:p>
        </p:txBody>
      </p:sp>
    </p:spTree>
    <p:extLst>
      <p:ext uri="{BB962C8B-B14F-4D97-AF65-F5344CB8AC3E}">
        <p14:creationId xmlns:p14="http://schemas.microsoft.com/office/powerpoint/2010/main" val="374785896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1114</Words>
  <Application>Microsoft Office PowerPoint</Application>
  <PresentationFormat>A4 Paper (210x297 mm)</PresentationFormat>
  <Paragraphs>150</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​​テーマ</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2017-06-26T00:36:28Z</dcterms:created>
  <dcterms:modified xsi:type="dcterms:W3CDTF">2017-07-28T07:19:42Z</dcterms:modified>
</cp:coreProperties>
</file>