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72" r:id="rId13"/>
    <p:sldId id="273" r:id="rId14"/>
    <p:sldId id="266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.emb-japan.go.jp/mex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.international.mext.go.jp/global3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nfo.japantimes.co.jp/jobs/start_e.html" TargetMode="External"/><Relationship Id="rId2" Type="http://schemas.openxmlformats.org/officeDocument/2006/relationships/hyperlink" Target="https://jobs.gaijinpo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aijob.com/en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japansambassade" TargetMode="External"/><Relationship Id="rId2" Type="http://schemas.openxmlformats.org/officeDocument/2006/relationships/hyperlink" Target="http://www.no.emb-japan.go.j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youji@os.mofa.go.jp" TargetMode="External"/><Relationship Id="rId4" Type="http://schemas.openxmlformats.org/officeDocument/2006/relationships/hyperlink" Target="mailto:info@os.mofa.go.j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msleur.com/Learn-Japanese" TargetMode="External"/><Relationship Id="rId2" Type="http://schemas.openxmlformats.org/officeDocument/2006/relationships/hyperlink" Target="http://www.japanesepod101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rin.ne.jp/en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Japan: Studier og arbeid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b-NO" dirty="0" smtClean="0"/>
              <a:t>Hvilke planer bør du legge?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76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Utveksling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MEXT-stipender</a:t>
            </a:r>
          </a:p>
          <a:p>
            <a:r>
              <a:rPr lang="nb-NO" b="1" dirty="0"/>
              <a:t>Stipend i japansk språk og kultur (Japanese studies students)</a:t>
            </a:r>
          </a:p>
          <a:p>
            <a:r>
              <a:rPr lang="nb-NO" dirty="0"/>
              <a:t>Stipendet løper i ett år og går til studier i japansk språk og kultur på bachelornivå i Japan</a:t>
            </a:r>
            <a:r>
              <a:rPr lang="nb-NO" dirty="0" smtClean="0"/>
              <a:t>. Søkere må være født mellom 2. april 1985 – 1. april 1997. Må være i gang med Japan-relaterte studier.</a:t>
            </a:r>
          </a:p>
          <a:p>
            <a:r>
              <a:rPr lang="nb-NO" dirty="0" smtClean="0"/>
              <a:t>Studiestart oktober 2015</a:t>
            </a:r>
            <a:endParaRPr lang="nb-NO" dirty="0"/>
          </a:p>
          <a:p>
            <a:r>
              <a:rPr lang="nb-NO" dirty="0" smtClean="0"/>
              <a:t>Søknadsfrist vår 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2742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Utveksling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MEXT-stipender</a:t>
            </a:r>
          </a:p>
          <a:p>
            <a:r>
              <a:rPr lang="nb-NO" dirty="0" smtClean="0"/>
              <a:t>Oppdatert informasjon finner du </a:t>
            </a:r>
            <a:r>
              <a:rPr lang="nb-NO" dirty="0"/>
              <a:t>til enhver tid </a:t>
            </a:r>
            <a:r>
              <a:rPr lang="nb-NO" dirty="0" smtClean="0"/>
              <a:t>på</a:t>
            </a:r>
          </a:p>
          <a:p>
            <a:r>
              <a:rPr lang="nb-NO" dirty="0" smtClean="0">
                <a:hlinkClick r:id="rId2"/>
              </a:rPr>
              <a:t>http</a:t>
            </a:r>
            <a:r>
              <a:rPr lang="nb-NO" dirty="0">
                <a:hlinkClick r:id="rId2"/>
              </a:rPr>
              <a:t>://www.no.emb-japan.go.jp/mext</a:t>
            </a:r>
            <a:r>
              <a:rPr lang="nb-NO" dirty="0" smtClean="0">
                <a:hlinkClick r:id="rId2"/>
              </a:rPr>
              <a:t>/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83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Utveksling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Egenfinansierte studier</a:t>
            </a:r>
            <a:endParaRPr lang="nb-NO" b="1" dirty="0" smtClean="0"/>
          </a:p>
          <a:p>
            <a:r>
              <a:rPr lang="nb-NO" dirty="0" smtClean="0"/>
              <a:t>Statens lånekasse for utdanning støtter nå studier ved godkjente universiteter fra og med første semester.</a:t>
            </a:r>
          </a:p>
          <a:p>
            <a:r>
              <a:rPr lang="nb-NO" dirty="0" smtClean="0"/>
              <a:t>I tillegg kan det gis støtte til forberedende språkstudier.</a:t>
            </a:r>
          </a:p>
          <a:p>
            <a:r>
              <a:rPr lang="nb-NO" dirty="0" smtClean="0"/>
              <a:t>Lånekassens liste over godkjente utdanningsinstitusjoner er kort, men det er mulig å påvirke.</a:t>
            </a:r>
          </a:p>
          <a:p>
            <a:r>
              <a:rPr lang="nb-NO" dirty="0" smtClean="0"/>
              <a:t>Ta kontakt med Lånekassen og ANSA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709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Utveksling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Egenfinansierte studier</a:t>
            </a:r>
            <a:endParaRPr lang="nb-NO" b="1" dirty="0" smtClean="0"/>
          </a:p>
          <a:p>
            <a:r>
              <a:rPr lang="nb-NO" dirty="0" smtClean="0"/>
              <a:t>Global 30 – engelskspråklige studier ved japanske universiteter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Krever ingen forhåndskunnskaper i japansk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Opptaksprøver kan gjøres hjemmefra</a:t>
            </a:r>
          </a:p>
          <a:p>
            <a:pPr>
              <a:buFont typeface="Wingdings" panose="05000000000000000000" pitchFamily="2" charset="2"/>
              <a:buChar char="§"/>
            </a:pPr>
            <a:endParaRPr lang="nb-NO" dirty="0"/>
          </a:p>
          <a:p>
            <a:pPr marL="0" indent="0">
              <a:buNone/>
            </a:pPr>
            <a:r>
              <a:rPr lang="nb-NO" dirty="0">
                <a:hlinkClick r:id="rId2"/>
              </a:rPr>
              <a:t>http://www.uni.international.mext.go.jp/global30</a:t>
            </a:r>
            <a:r>
              <a:rPr lang="nb-NO" dirty="0" smtClean="0">
                <a:hlinkClick r:id="rId2"/>
              </a:rPr>
              <a:t>/</a:t>
            </a: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637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Arbeid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Generelt behov for utenlandsk arbeidskraft og kompetanse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Samtidig kan det være vanskelig å finne jobb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De fleste arbeidsgivere krever at en søker behersker japansk og har arbeidstillatelse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Arbeidstillatelse krever generelt spesialkompetanse, som regel minimum bachelorgrad, og jobbtilbud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Catch 22: Jobbtilbud - Arbeidstillatelse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495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Arbeid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WORKING HOLIDAY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 smtClean="0"/>
              <a:t> Gjelder norske statsborgere i alderen 18-30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12 </a:t>
            </a:r>
            <a:r>
              <a:rPr lang="nb-NO" dirty="0" err="1" smtClean="0"/>
              <a:t>mnd</a:t>
            </a:r>
            <a:r>
              <a:rPr lang="nb-NO" dirty="0" smtClean="0"/>
              <a:t> visum med arbeidstillatelse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smtClean="0"/>
              <a:t>Krever kun at man har midler til å forsørge seg selv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067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Arbeid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NETTSIDER SOM FORMIDLER ARBEID TIL UTENLANDSKE STATSBORGERE</a:t>
            </a:r>
          </a:p>
          <a:p>
            <a:r>
              <a:rPr lang="nb-NO" dirty="0" err="1" smtClean="0"/>
              <a:t>GaijinPot</a:t>
            </a:r>
            <a:r>
              <a:rPr lang="nb-NO" dirty="0"/>
              <a:t>: </a:t>
            </a:r>
            <a:r>
              <a:rPr lang="nb-NO" dirty="0">
                <a:hlinkClick r:id="rId2"/>
              </a:rPr>
              <a:t>https://jobs.gaijinpot.com</a:t>
            </a:r>
            <a:r>
              <a:rPr lang="nb-NO" dirty="0" smtClean="0">
                <a:hlinkClick r:id="rId2"/>
              </a:rPr>
              <a:t>/</a:t>
            </a:r>
            <a:r>
              <a:rPr lang="nb-NO" dirty="0" smtClean="0"/>
              <a:t> </a:t>
            </a:r>
          </a:p>
          <a:p>
            <a:r>
              <a:rPr lang="nb-NO" dirty="0"/>
              <a:t>Japan Times: </a:t>
            </a:r>
            <a:r>
              <a:rPr lang="nb-NO" dirty="0">
                <a:hlinkClick r:id="rId3"/>
              </a:rPr>
              <a:t>http://</a:t>
            </a:r>
            <a:r>
              <a:rPr lang="nb-NO" dirty="0" smtClean="0">
                <a:hlinkClick r:id="rId3"/>
              </a:rPr>
              <a:t>info.japantimes.co.jp/jobs/start_e.html</a:t>
            </a:r>
            <a:r>
              <a:rPr lang="nb-NO" dirty="0" smtClean="0"/>
              <a:t> </a:t>
            </a:r>
          </a:p>
          <a:p>
            <a:r>
              <a:rPr lang="nb-NO" dirty="0" err="1" smtClean="0"/>
              <a:t>Daijob</a:t>
            </a:r>
            <a:r>
              <a:rPr lang="nb-NO" dirty="0"/>
              <a:t>: </a:t>
            </a:r>
            <a:r>
              <a:rPr lang="nb-NO" dirty="0">
                <a:hlinkClick r:id="rId4"/>
              </a:rPr>
              <a:t>https://www.daijob.com/en</a:t>
            </a:r>
            <a:r>
              <a:rPr lang="nb-NO" dirty="0" smtClean="0">
                <a:hlinkClick r:id="rId4"/>
              </a:rPr>
              <a:t>/</a:t>
            </a:r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8811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96696" y="2304822"/>
            <a:ext cx="7859713" cy="252028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ja-JP" sz="1700" dirty="0" smtClean="0">
              <a:solidFill>
                <a:srgbClr val="080704"/>
              </a:solidFill>
              <a:ea typeface="ＭＳ Ｐゴシック" charset="-128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dirty="0" smtClean="0">
                <a:solidFill>
                  <a:srgbClr val="080704"/>
                </a:solidFill>
                <a:ea typeface="ＭＳ Ｐゴシック" charset="-128"/>
                <a:hlinkClick r:id="rId2"/>
              </a:rPr>
              <a:t>www.no.emb-japan.go.jp</a:t>
            </a:r>
            <a:r>
              <a:rPr lang="en-US" altLang="ja-JP" dirty="0" smtClean="0">
                <a:solidFill>
                  <a:srgbClr val="080704"/>
                </a:solidFill>
                <a:ea typeface="ＭＳ Ｐゴシック" charset="-128"/>
              </a:rPr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dirty="0" smtClean="0">
                <a:solidFill>
                  <a:srgbClr val="080704"/>
                </a:solidFill>
                <a:ea typeface="ＭＳ Ｐゴシック" charset="-128"/>
                <a:hlinkClick r:id="rId3"/>
              </a:rPr>
              <a:t>www.facebook.com/japansambassade</a:t>
            </a:r>
            <a:r>
              <a:rPr lang="en-US" altLang="ja-JP" dirty="0" smtClean="0">
                <a:solidFill>
                  <a:srgbClr val="080704"/>
                </a:solidFill>
                <a:ea typeface="ＭＳ Ｐゴシック" charset="-128"/>
              </a:rPr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nb-NO" altLang="ja-JP" sz="2500" dirty="0" smtClean="0">
                <a:solidFill>
                  <a:srgbClr val="080704"/>
                </a:solidFill>
                <a:ea typeface="ＭＳ Ｐゴシック" charset="-128"/>
              </a:rPr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nb-NO" altLang="ja-JP" sz="2500" dirty="0" smtClean="0">
                <a:solidFill>
                  <a:srgbClr val="080704"/>
                </a:solidFill>
                <a:ea typeface="ＭＳ Ｐゴシック" charset="-128"/>
                <a:hlinkClick r:id="rId4"/>
              </a:rPr>
              <a:t>info@os.mofa.go.jp</a:t>
            </a:r>
            <a:r>
              <a:rPr lang="nb-NO" altLang="ja-JP" sz="2500" dirty="0" smtClean="0">
                <a:solidFill>
                  <a:srgbClr val="080704"/>
                </a:solidFill>
                <a:ea typeface="ＭＳ Ｐゴシック" charset="-128"/>
              </a:rPr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nb-NO" altLang="ja-JP" sz="2500" dirty="0" smtClean="0">
                <a:solidFill>
                  <a:srgbClr val="080704"/>
                </a:solidFill>
                <a:ea typeface="ＭＳ Ｐゴシック" charset="-128"/>
                <a:hlinkClick r:id="rId5"/>
              </a:rPr>
              <a:t>ryouji@os.mofa.go.jp</a:t>
            </a:r>
            <a:r>
              <a:rPr lang="nb-NO" altLang="ja-JP" sz="2500" dirty="0" smtClean="0">
                <a:solidFill>
                  <a:srgbClr val="080704"/>
                </a:solidFill>
                <a:ea typeface="ＭＳ Ｐゴシック" charset="-128"/>
              </a:rPr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altLang="ja-JP" sz="2500" dirty="0" smtClean="0">
              <a:solidFill>
                <a:srgbClr val="080704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10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Oversikt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42606"/>
            <a:ext cx="10058400" cy="352648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2800" dirty="0" smtClean="0"/>
              <a:t>Utdanning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800" dirty="0" smtClean="0"/>
              <a:t>Utveksling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800" dirty="0" smtClean="0"/>
              <a:t>Arbeid</a:t>
            </a:r>
          </a:p>
        </p:txBody>
      </p:sp>
    </p:spTree>
    <p:extLst>
      <p:ext uri="{BB962C8B-B14F-4D97-AF65-F5344CB8AC3E}">
        <p14:creationId xmlns:p14="http://schemas.microsoft.com/office/powerpoint/2010/main" val="42280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Utdanning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Flere norske utdanningsinstitusjoner tilbyr undervisning i japansk språk.</a:t>
            </a:r>
          </a:p>
          <a:p>
            <a:r>
              <a:rPr lang="nb-NO" b="1" dirty="0" smtClean="0"/>
              <a:t>Videregående skoler:</a:t>
            </a:r>
          </a:p>
          <a:p>
            <a:r>
              <a:rPr lang="nb-NO" dirty="0" smtClean="0"/>
              <a:t>Oslo: OHG, </a:t>
            </a:r>
            <a:r>
              <a:rPr lang="nb-NO" dirty="0" err="1" smtClean="0"/>
              <a:t>Sonans</a:t>
            </a:r>
            <a:endParaRPr lang="nb-NO" dirty="0" smtClean="0"/>
          </a:p>
          <a:p>
            <a:r>
              <a:rPr lang="nb-NO" dirty="0" smtClean="0"/>
              <a:t>Bergen: BHG</a:t>
            </a:r>
          </a:p>
          <a:p>
            <a:r>
              <a:rPr lang="nb-NO" dirty="0" smtClean="0"/>
              <a:t>Fredrikstad: Frederik II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77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Utdanning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Flere norske utdanningsinstitusjoner tilbyr undervisning i japansk språk.</a:t>
            </a:r>
          </a:p>
          <a:p>
            <a:r>
              <a:rPr lang="nb-NO" b="1" dirty="0" smtClean="0"/>
              <a:t>Universiteter og høyskoler:</a:t>
            </a:r>
          </a:p>
          <a:p>
            <a:r>
              <a:rPr lang="nb-NO" dirty="0" smtClean="0"/>
              <a:t>Oslo: UiO</a:t>
            </a:r>
          </a:p>
          <a:p>
            <a:r>
              <a:rPr lang="nb-NO" dirty="0" smtClean="0"/>
              <a:t>Bergen: UiB, NHH</a:t>
            </a:r>
          </a:p>
          <a:p>
            <a:r>
              <a:rPr lang="nb-NO" dirty="0" smtClean="0"/>
              <a:t>Trondheim: NTNU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4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Utdanning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Flere norske utdanningsinstitusjoner tilbyr undervisning i japansk språk.</a:t>
            </a:r>
          </a:p>
          <a:p>
            <a:r>
              <a:rPr lang="nb-NO" b="1" dirty="0" smtClean="0"/>
              <a:t>Private språkskoler:</a:t>
            </a:r>
          </a:p>
          <a:p>
            <a:r>
              <a:rPr lang="nb-NO" dirty="0" smtClean="0"/>
              <a:t>Flere steder i Norge: Folkeuniversitetet</a:t>
            </a:r>
          </a:p>
          <a:p>
            <a:r>
              <a:rPr lang="nb-NO" dirty="0" smtClean="0"/>
              <a:t>Oslo: </a:t>
            </a:r>
            <a:r>
              <a:rPr lang="nb-NO" dirty="0" err="1" smtClean="0"/>
              <a:t>Lingu</a:t>
            </a:r>
            <a:r>
              <a:rPr lang="nb-NO" dirty="0" smtClean="0"/>
              <a:t> språkskole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045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Utdanning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 tillegg finnes det gode ressurser på nett.</a:t>
            </a:r>
          </a:p>
          <a:p>
            <a:r>
              <a:rPr lang="nb-NO" b="1" dirty="0" smtClean="0"/>
              <a:t>Kurs online:</a:t>
            </a:r>
          </a:p>
          <a:p>
            <a:r>
              <a:rPr lang="nb-NO" dirty="0" smtClean="0">
                <a:hlinkClick r:id="rId2"/>
              </a:rPr>
              <a:t>http://www.japanesepod101.com</a:t>
            </a:r>
            <a:r>
              <a:rPr lang="nb-NO" dirty="0" smtClean="0"/>
              <a:t> </a:t>
            </a:r>
          </a:p>
          <a:p>
            <a:r>
              <a:rPr lang="nb-NO" dirty="0">
                <a:hlinkClick r:id="rId3"/>
              </a:rPr>
              <a:t>http://</a:t>
            </a:r>
            <a:r>
              <a:rPr lang="nb-NO" dirty="0" smtClean="0">
                <a:hlinkClick r:id="rId3"/>
              </a:rPr>
              <a:t>www.pimsleur.com/Learn-Japanese</a:t>
            </a:r>
            <a:endParaRPr lang="nb-NO" dirty="0" smtClean="0"/>
          </a:p>
          <a:p>
            <a:r>
              <a:rPr lang="nb-NO" dirty="0">
                <a:hlinkClick r:id="rId4"/>
              </a:rPr>
              <a:t>https://www.erin.ne.jp/en</a:t>
            </a:r>
            <a:r>
              <a:rPr lang="nb-NO" dirty="0" smtClean="0">
                <a:hlinkClick r:id="rId4"/>
              </a:rPr>
              <a:t>/</a:t>
            </a: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9086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Utveksling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Bachelorprogrammene (japansk) ved UiO og UiB gir svært gode muligheter til utveksling i løpet av studietiden. Andre institutter, fakulteter og læresteder har egne utvekslingsavtaler med japanske universiteter. Ettersom det kan være dyrt å finansiere studier ved japanske universiteter selv, er det mest naturlig for de fleste å søke seg til Japan gjennom slike bilaterale utvekslingsavtaler.</a:t>
            </a:r>
          </a:p>
          <a:p>
            <a:r>
              <a:rPr lang="nb-NO" dirty="0" smtClean="0"/>
              <a:t>Men det finnes alternativer:</a:t>
            </a:r>
          </a:p>
          <a:p>
            <a:r>
              <a:rPr lang="nb-NO" b="1" dirty="0" smtClean="0"/>
              <a:t>MEXT-stipender</a:t>
            </a:r>
          </a:p>
          <a:p>
            <a:r>
              <a:rPr lang="nb-NO" b="1" dirty="0" smtClean="0"/>
              <a:t>Egenfinansierte studier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3481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Utveksling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/>
              <a:t>MEXT-stipender</a:t>
            </a:r>
          </a:p>
          <a:p>
            <a:r>
              <a:rPr lang="nb-NO" b="1" dirty="0"/>
              <a:t>Stipend til viderekomne studier og forskning (Research students)</a:t>
            </a:r>
          </a:p>
          <a:p>
            <a:r>
              <a:rPr lang="nb-NO" dirty="0"/>
              <a:t>Stipendet løper i 18 eller 24 måneder for studier i Japan innen alle fagretninger på masternivå eller høyere</a:t>
            </a:r>
            <a:r>
              <a:rPr lang="nb-NO" dirty="0" smtClean="0"/>
              <a:t>. </a:t>
            </a:r>
            <a:r>
              <a:rPr lang="nb-NO" dirty="0"/>
              <a:t>Norske statsborgere født på eller etter 2. april </a:t>
            </a:r>
            <a:r>
              <a:rPr lang="nb-NO" dirty="0" smtClean="0"/>
              <a:t>1981 </a:t>
            </a:r>
            <a:r>
              <a:rPr lang="nb-NO" dirty="0"/>
              <a:t>med fullført Bachelorgrad er kvalifisert for å søke.</a:t>
            </a:r>
          </a:p>
          <a:p>
            <a:r>
              <a:rPr lang="nb-NO" dirty="0"/>
              <a:t>Skriftlig prøve og intervju blir avholdt ved ambassaden ultimo juni/primo juli og danner sammen med det innsendte søknadsmaterialet grunnlaget for vurdering og innstilling. Den endelige beslutningen tas av MEXT.</a:t>
            </a:r>
          </a:p>
          <a:p>
            <a:r>
              <a:rPr lang="nb-NO" dirty="0"/>
              <a:t>Studiestart april eller september </a:t>
            </a:r>
            <a:r>
              <a:rPr lang="nb-NO" dirty="0" smtClean="0"/>
              <a:t>2016</a:t>
            </a:r>
            <a:endParaRPr lang="nb-NO" dirty="0"/>
          </a:p>
          <a:p>
            <a:r>
              <a:rPr lang="nb-NO" dirty="0"/>
              <a:t>Søknadsfrist </a:t>
            </a:r>
            <a:r>
              <a:rPr lang="nb-NO" dirty="0" smtClean="0"/>
              <a:t>vår/sommer 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1034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Utveksling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MEXT-stipender</a:t>
            </a:r>
          </a:p>
          <a:p>
            <a:r>
              <a:rPr lang="nb-NO" b="1" dirty="0"/>
              <a:t>Bachelorstipend (</a:t>
            </a:r>
            <a:r>
              <a:rPr lang="nb-NO" b="1" dirty="0" err="1"/>
              <a:t>Undergraduate</a:t>
            </a:r>
            <a:r>
              <a:rPr lang="nb-NO" b="1" dirty="0"/>
              <a:t> students)</a:t>
            </a:r>
          </a:p>
          <a:p>
            <a:r>
              <a:rPr lang="nb-NO" dirty="0"/>
              <a:t>5-årig stipend for studier til bachelorgrad ved et japansk universitet</a:t>
            </a:r>
            <a:r>
              <a:rPr lang="nb-NO" dirty="0" smtClean="0"/>
              <a:t>. </a:t>
            </a:r>
            <a:r>
              <a:rPr lang="nb-NO" dirty="0"/>
              <a:t>Norske statsborgere født mellom 2. april </a:t>
            </a:r>
            <a:r>
              <a:rPr lang="nb-NO" dirty="0" smtClean="0"/>
              <a:t>1994 </a:t>
            </a:r>
            <a:r>
              <a:rPr lang="nb-NO" dirty="0"/>
              <a:t>- 1. april </a:t>
            </a:r>
            <a:r>
              <a:rPr lang="nb-NO" dirty="0" smtClean="0"/>
              <a:t>1999, </a:t>
            </a:r>
            <a:r>
              <a:rPr lang="nb-NO" dirty="0"/>
              <a:t>med fullført videregående utdanning, er kvalifisert til å søke. Stipendet gir anledning til å fullføre en fireårig bachelorgrad med ett års forberedende språkstudier ved et japansk universitet.</a:t>
            </a:r>
          </a:p>
          <a:p>
            <a:r>
              <a:rPr lang="nb-NO" dirty="0"/>
              <a:t>Det avlegges skriftlig prøve og intervju arrangert av </a:t>
            </a:r>
            <a:r>
              <a:rPr lang="nb-NO" dirty="0" smtClean="0"/>
              <a:t>ambassaden. </a:t>
            </a:r>
            <a:r>
              <a:rPr lang="nb-NO" dirty="0"/>
              <a:t>Den skriftlige prøvens innhold vil avhenge av kandidatens ønskede studieretning i henhold til stipendets retningslinjer. Ambassaden vurderer søknadene og gir sin innstilling, men stipendet deles ut av MEXT.</a:t>
            </a:r>
          </a:p>
          <a:p>
            <a:r>
              <a:rPr lang="nb-NO" dirty="0"/>
              <a:t>Studiestart april </a:t>
            </a:r>
            <a:r>
              <a:rPr lang="nb-NO" dirty="0" smtClean="0"/>
              <a:t>2016</a:t>
            </a:r>
            <a:endParaRPr lang="nb-NO" dirty="0"/>
          </a:p>
          <a:p>
            <a:r>
              <a:rPr lang="nb-NO" dirty="0"/>
              <a:t>Søknadsfrist </a:t>
            </a:r>
            <a:r>
              <a:rPr lang="nb-NO" dirty="0" smtClean="0"/>
              <a:t>vår/sommer 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0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</TotalTime>
  <Words>669</Words>
  <Application>Microsoft Office PowerPoint</Application>
  <PresentationFormat>Widescreen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ＭＳ Ｐゴシック</vt:lpstr>
      <vt:lpstr>Calibri</vt:lpstr>
      <vt:lpstr>Calibri Light</vt:lpstr>
      <vt:lpstr>Wingdings</vt:lpstr>
      <vt:lpstr>Retrospect</vt:lpstr>
      <vt:lpstr>Japan: Studier og arbeid</vt:lpstr>
      <vt:lpstr>Oversikt</vt:lpstr>
      <vt:lpstr>1. Utdanning</vt:lpstr>
      <vt:lpstr>1. Utdanning</vt:lpstr>
      <vt:lpstr>1. Utdanning</vt:lpstr>
      <vt:lpstr>1. Utdanning</vt:lpstr>
      <vt:lpstr>2. Utveksling</vt:lpstr>
      <vt:lpstr>2. Utveksling</vt:lpstr>
      <vt:lpstr>2. Utveksling</vt:lpstr>
      <vt:lpstr>2. Utveksling</vt:lpstr>
      <vt:lpstr>2. Utveksling</vt:lpstr>
      <vt:lpstr>2. Utveksling</vt:lpstr>
      <vt:lpstr>2. Utveksling</vt:lpstr>
      <vt:lpstr>3. Arbeid</vt:lpstr>
      <vt:lpstr>3. Arbeid</vt:lpstr>
      <vt:lpstr>3. Arbeid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Japan: Studier og arbeid</dc:title>
  <dc:creator>Henrik Bardum</dc:creator>
  <cp:lastModifiedBy>Henrik Bardum</cp:lastModifiedBy>
  <cp:revision>13</cp:revision>
  <dcterms:created xsi:type="dcterms:W3CDTF">2014-06-27T11:38:14Z</dcterms:created>
  <dcterms:modified xsi:type="dcterms:W3CDTF">2014-06-28T08:29:44Z</dcterms:modified>
</cp:coreProperties>
</file>